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8" r:id="rId7"/>
    <p:sldId id="261" r:id="rId8"/>
    <p:sldId id="262" r:id="rId9"/>
    <p:sldId id="263" r:id="rId10"/>
    <p:sldId id="264" r:id="rId11"/>
    <p:sldId id="265" r:id="rId12"/>
    <p:sldId id="267" r:id="rId13"/>
    <p:sldId id="268" r:id="rId14"/>
    <p:sldId id="272" r:id="rId15"/>
    <p:sldId id="269" r:id="rId16"/>
    <p:sldId id="270" r:id="rId17"/>
    <p:sldId id="271" r:id="rId18"/>
    <p:sldId id="274" r:id="rId19"/>
    <p:sldId id="275" r:id="rId20"/>
    <p:sldId id="277" r:id="rId21"/>
    <p:sldId id="278" r:id="rId22"/>
    <p:sldId id="276" r:id="rId23"/>
    <p:sldId id="279" r:id="rId24"/>
    <p:sldId id="280" r:id="rId25"/>
    <p:sldId id="281" r:id="rId26"/>
    <p:sldId id="283" r:id="rId27"/>
    <p:sldId id="284" r:id="rId28"/>
    <p:sldId id="285" r:id="rId29"/>
    <p:sldId id="286" r:id="rId30"/>
    <p:sldId id="287" r:id="rId31"/>
    <p:sldId id="289" r:id="rId32"/>
    <p:sldId id="290" r:id="rId33"/>
    <p:sldId id="292" r:id="rId34"/>
    <p:sldId id="293" r:id="rId35"/>
    <p:sldId id="294" r:id="rId36"/>
    <p:sldId id="295" r:id="rId37"/>
    <p:sldId id="297"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1" r:id="rId52"/>
    <p:sldId id="310" r:id="rId53"/>
    <p:sldId id="312" r:id="rId54"/>
    <p:sldId id="313" r:id="rId55"/>
    <p:sldId id="314" r:id="rId56"/>
    <p:sldId id="315" r:id="rId57"/>
    <p:sldId id="316" r:id="rId58"/>
    <p:sldId id="319" r:id="rId59"/>
    <p:sldId id="317" r:id="rId60"/>
    <p:sldId id="318"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48" r:id="rId77"/>
    <p:sldId id="335" r:id="rId78"/>
    <p:sldId id="350" r:id="rId79"/>
    <p:sldId id="336" r:id="rId80"/>
    <p:sldId id="337" r:id="rId81"/>
    <p:sldId id="338" r:id="rId82"/>
    <p:sldId id="339" r:id="rId83"/>
    <p:sldId id="341" r:id="rId84"/>
    <p:sldId id="343" r:id="rId85"/>
    <p:sldId id="344" r:id="rId86"/>
    <p:sldId id="345" r:id="rId87"/>
    <p:sldId id="346" r:id="rId88"/>
    <p:sldId id="347" r:id="rId89"/>
    <p:sldId id="351" r:id="rId90"/>
    <p:sldId id="352" r:id="rId91"/>
    <p:sldId id="353" r:id="rId92"/>
    <p:sldId id="354" r:id="rId93"/>
    <p:sldId id="355"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5" r:id="rId112"/>
    <p:sldId id="379" r:id="rId113"/>
    <p:sldId id="394" r:id="rId114"/>
    <p:sldId id="395" r:id="rId115"/>
    <p:sldId id="381" r:id="rId116"/>
    <p:sldId id="382" r:id="rId117"/>
    <p:sldId id="384" r:id="rId118"/>
    <p:sldId id="385" r:id="rId119"/>
    <p:sldId id="386" r:id="rId120"/>
    <p:sldId id="387" r:id="rId121"/>
    <p:sldId id="388" r:id="rId122"/>
    <p:sldId id="389" r:id="rId123"/>
    <p:sldId id="390" r:id="rId124"/>
    <p:sldId id="396" r:id="rId125"/>
    <p:sldId id="397" r:id="rId126"/>
    <p:sldId id="393" r:id="rId127"/>
    <p:sldId id="398" r:id="rId128"/>
    <p:sldId id="399" r:id="rId129"/>
    <p:sldId id="401" r:id="rId130"/>
    <p:sldId id="402" r:id="rId131"/>
    <p:sldId id="403" r:id="rId132"/>
    <p:sldId id="404" r:id="rId133"/>
    <p:sldId id="405" r:id="rId134"/>
    <p:sldId id="406"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8" d="100"/>
          <a:sy n="68" d="100"/>
        </p:scale>
        <p:origin x="7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theme" Target="theme/theme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viewProps" Target="view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presProps" Target="presProps.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7582-7868-30ED-74D7-9E5C24D37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1FDFFF8-346D-199F-7F78-59B4B3B9E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F981ED-7CAF-EF02-1A4F-803F9F77A206}"/>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D0E1AD04-E447-FC94-DAB0-9AFC0398E9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2162A3-BFF7-BC09-15CA-24F9D86F50C0}"/>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404578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8078-2A7E-1E81-EFB0-BD4141D45D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D5331-DA54-00A3-4A33-AAF4390E96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1DDD82-F991-E024-0F7F-3EBC6BE10F18}"/>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CDBC3D01-DCA2-2B93-41B2-FCD5E0C16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8DC4E6-BCB2-34DD-3A26-6B1A21C7418C}"/>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55367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8BD000-1DBC-635A-6D9B-2C1CB1FE9C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83E953-466E-DF6F-F8E4-F40FBF2C9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BF127A-7823-D69D-15E8-C92CE391EEE9}"/>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6794BC1C-80A8-2CFB-0163-F96DDDE4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D9880-8D07-8993-D535-0D067CB23135}"/>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76568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7569-51E5-9E48-5397-35AA2FBC5A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0E44A8-B8E0-0C3C-0014-689ADD8BAD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FDCBEE-D5A4-7858-F85E-23A67B6F83BE}"/>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B32DE1C5-27B0-5798-D5A3-39193903CA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3DCF-0726-B481-DB06-98252F435D11}"/>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24165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CF0C-76DD-0B16-30C2-96CA7D9DFB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6D9C33-B069-6B8E-1D79-2C3E4BD65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C7DB50-78E7-09DA-F99F-FAFCD6B50019}"/>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C4E14209-582E-B374-669B-ED8883AC8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B0290-AE7B-3169-F49D-58AD79EB1780}"/>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53252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C285-4A1B-A716-4A89-9A16CE03A0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37F6CB-4599-51D9-40BA-A129A807C0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53A054-0045-E1EA-48B9-C3C5E0D7D0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9BDF60-5FA7-8FD6-7EB9-2D727F92D913}"/>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6" name="Footer Placeholder 5">
            <a:extLst>
              <a:ext uri="{FF2B5EF4-FFF2-40B4-BE49-F238E27FC236}">
                <a16:creationId xmlns:a16="http://schemas.microsoft.com/office/drawing/2014/main" id="{5761068B-F610-C127-DCFF-47FFA33291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B97171-56FB-99DD-56F7-0A7ED105650F}"/>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70201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C126-F337-CC83-9558-10B7C1FD56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CCDB44-347E-5C00-1A07-D9B27C2F7B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0E6D0E-4DA2-DA18-066E-58C6BBBFE6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FF834A-4FC5-30BF-9A87-402B1B5F7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1C75F-BBB2-3017-7AD0-B4B8689BE2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1C48A1-1B20-DAD4-2564-A6F544D8CA9E}"/>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8" name="Footer Placeholder 7">
            <a:extLst>
              <a:ext uri="{FF2B5EF4-FFF2-40B4-BE49-F238E27FC236}">
                <a16:creationId xmlns:a16="http://schemas.microsoft.com/office/drawing/2014/main" id="{3780A1A3-9C40-6830-6360-018683EE052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9595FD-9EBA-4D1C-83BC-5AFFC8AB8CB5}"/>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36978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C253-2F9A-69F2-3B8C-04BA612A1E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4BD0B1-1592-339E-26E5-E8C7BA82529F}"/>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4" name="Footer Placeholder 3">
            <a:extLst>
              <a:ext uri="{FF2B5EF4-FFF2-40B4-BE49-F238E27FC236}">
                <a16:creationId xmlns:a16="http://schemas.microsoft.com/office/drawing/2014/main" id="{148922BA-C665-1BAD-8B83-9D45FBD2E4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3B9EA6-A357-ED5A-609C-77093CD645E0}"/>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177868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62D54-CB9E-0097-AA50-4E32337C33D3}"/>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3" name="Footer Placeholder 2">
            <a:extLst>
              <a:ext uri="{FF2B5EF4-FFF2-40B4-BE49-F238E27FC236}">
                <a16:creationId xmlns:a16="http://schemas.microsoft.com/office/drawing/2014/main" id="{9932EE4A-4169-C4EA-085B-8FB0D739B8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112D965-19EE-53B3-E8B9-FDE2BC464FF8}"/>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355412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E5085-9367-5373-3130-A7D943C45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26FD63-D746-4528-F9D7-E6F47315B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D62F4F-1A7F-CDF3-EAD9-741677AF4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CDA8B-B1A0-2934-9F62-9408553BCA29}"/>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6" name="Footer Placeholder 5">
            <a:extLst>
              <a:ext uri="{FF2B5EF4-FFF2-40B4-BE49-F238E27FC236}">
                <a16:creationId xmlns:a16="http://schemas.microsoft.com/office/drawing/2014/main" id="{D3AD41A4-A326-8F85-2310-1EA397B8DF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C79356-79DE-9658-C2C6-00DCDB301508}"/>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385443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29FE-D82C-2A23-1C1A-3CA1FED04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26FC38-1215-64C3-4754-3210B6B91F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FDCC18-75DC-B914-A59A-8CBF63299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D5018-EBF4-BD20-810C-A775EAEC38A4}"/>
              </a:ext>
            </a:extLst>
          </p:cNvPr>
          <p:cNvSpPr>
            <a:spLocks noGrp="1"/>
          </p:cNvSpPr>
          <p:nvPr>
            <p:ph type="dt" sz="half" idx="10"/>
          </p:nvPr>
        </p:nvSpPr>
        <p:spPr/>
        <p:txBody>
          <a:bodyPr/>
          <a:lstStyle/>
          <a:p>
            <a:fld id="{54D8BF4D-E1B9-46F6-B787-71953D045E1E}" type="datetimeFigureOut">
              <a:rPr lang="en-IN" smtClean="0"/>
              <a:t>08-08-2024</a:t>
            </a:fld>
            <a:endParaRPr lang="en-IN"/>
          </a:p>
        </p:txBody>
      </p:sp>
      <p:sp>
        <p:nvSpPr>
          <p:cNvPr id="6" name="Footer Placeholder 5">
            <a:extLst>
              <a:ext uri="{FF2B5EF4-FFF2-40B4-BE49-F238E27FC236}">
                <a16:creationId xmlns:a16="http://schemas.microsoft.com/office/drawing/2014/main" id="{06A1A0B4-7BBB-AF9C-2CDA-DAE8492549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9162CA-FA79-3A62-9F31-6EC4120A23B0}"/>
              </a:ext>
            </a:extLst>
          </p:cNvPr>
          <p:cNvSpPr>
            <a:spLocks noGrp="1"/>
          </p:cNvSpPr>
          <p:nvPr>
            <p:ph type="sldNum" sz="quarter" idx="12"/>
          </p:nvPr>
        </p:nvSpPr>
        <p:spPr/>
        <p:txBody>
          <a:bodyPr/>
          <a:lstStyle/>
          <a:p>
            <a:fld id="{40F28850-DB4A-4B22-9BB7-FF4BC13C2C06}" type="slidenum">
              <a:rPr lang="en-IN" smtClean="0"/>
              <a:t>‹#›</a:t>
            </a:fld>
            <a:endParaRPr lang="en-IN"/>
          </a:p>
        </p:txBody>
      </p:sp>
    </p:spTree>
    <p:extLst>
      <p:ext uri="{BB962C8B-B14F-4D97-AF65-F5344CB8AC3E}">
        <p14:creationId xmlns:p14="http://schemas.microsoft.com/office/powerpoint/2010/main" val="201329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C517-FBA8-DB5C-7CC4-C657A4D7B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20E5E9-CE08-0EEA-AEE8-DF178C987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C9926F-5D0E-EEBC-04FA-68AB5861E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8BF4D-E1B9-46F6-B787-71953D045E1E}" type="datetimeFigureOut">
              <a:rPr lang="en-IN" smtClean="0"/>
              <a:t>08-08-2024</a:t>
            </a:fld>
            <a:endParaRPr lang="en-IN"/>
          </a:p>
        </p:txBody>
      </p:sp>
      <p:sp>
        <p:nvSpPr>
          <p:cNvPr id="5" name="Footer Placeholder 4">
            <a:extLst>
              <a:ext uri="{FF2B5EF4-FFF2-40B4-BE49-F238E27FC236}">
                <a16:creationId xmlns:a16="http://schemas.microsoft.com/office/drawing/2014/main" id="{24651D0E-55D1-FFA9-3023-74650E974C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223E5B-2DEE-9B8E-4991-AD8AA9797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28850-DB4A-4B22-9BB7-FF4BC13C2C06}" type="slidenum">
              <a:rPr lang="en-IN" smtClean="0"/>
              <a:t>‹#›</a:t>
            </a:fld>
            <a:endParaRPr lang="en-IN"/>
          </a:p>
        </p:txBody>
      </p:sp>
    </p:spTree>
    <p:extLst>
      <p:ext uri="{BB962C8B-B14F-4D97-AF65-F5344CB8AC3E}">
        <p14:creationId xmlns:p14="http://schemas.microsoft.com/office/powerpoint/2010/main" val="421063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132.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2" Type="http://schemas.openxmlformats.org/officeDocument/2006/relationships/image" Target="../media/image134.pn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135.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136.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image" Target="../media/image137.png" /><Relationship Id="rId1" Type="http://schemas.openxmlformats.org/officeDocument/2006/relationships/slideLayout" Target="../slideLayouts/slideLayout2.xml" /><Relationship Id="rId6" Type="http://schemas.openxmlformats.org/officeDocument/2006/relationships/image" Target="../media/image141.png" /><Relationship Id="rId5" Type="http://schemas.openxmlformats.org/officeDocument/2006/relationships/image" Target="../media/image140.png" /><Relationship Id="rId4" Type="http://schemas.openxmlformats.org/officeDocument/2006/relationships/image" Target="../media/image139.png"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144.png" /><Relationship Id="rId2" Type="http://schemas.openxmlformats.org/officeDocument/2006/relationships/image" Target="../media/image143.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 /><Relationship Id="rId2" Type="http://schemas.openxmlformats.org/officeDocument/2006/relationships/image" Target="../media/image145.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147.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148.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2" Type="http://schemas.openxmlformats.org/officeDocument/2006/relationships/image" Target="../media/image149.pn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2" Type="http://schemas.openxmlformats.org/officeDocument/2006/relationships/image" Target="../media/image150.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image" Target="../media/image15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52.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153.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154.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3" Type="http://schemas.openxmlformats.org/officeDocument/2006/relationships/image" Target="../media/image156.png" /><Relationship Id="rId2" Type="http://schemas.openxmlformats.org/officeDocument/2006/relationships/image" Target="../media/image155.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3" Type="http://schemas.openxmlformats.org/officeDocument/2006/relationships/image" Target="../media/image158.png" /><Relationship Id="rId2" Type="http://schemas.openxmlformats.org/officeDocument/2006/relationships/image" Target="../media/image157.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 /><Relationship Id="rId2" Type="http://schemas.openxmlformats.org/officeDocument/2006/relationships/image" Target="../media/image159.png" /><Relationship Id="rId1" Type="http://schemas.openxmlformats.org/officeDocument/2006/relationships/slideLayout" Target="../slideLayouts/slideLayout2.xml" /><Relationship Id="rId5" Type="http://schemas.openxmlformats.org/officeDocument/2006/relationships/image" Target="../media/image162.png" /><Relationship Id="rId4" Type="http://schemas.openxmlformats.org/officeDocument/2006/relationships/image" Target="../media/image161.png" /></Relationships>
</file>

<file path=ppt/slides/_rels/slide126.xml.rels><?xml version="1.0" encoding="UTF-8" standalone="yes"?>
<Relationships xmlns="http://schemas.openxmlformats.org/package/2006/relationships"><Relationship Id="rId3" Type="http://schemas.openxmlformats.org/officeDocument/2006/relationships/image" Target="../media/image163.png" /><Relationship Id="rId2" Type="http://schemas.openxmlformats.org/officeDocument/2006/relationships/image" Target="../media/image160.png"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image" Target="../media/image164.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 /><Relationship Id="rId2" Type="http://schemas.openxmlformats.org/officeDocument/2006/relationships/image" Target="../media/image165.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 /><Relationship Id="rId2" Type="http://schemas.openxmlformats.org/officeDocument/2006/relationships/image" Target="../media/image166.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2" Type="http://schemas.openxmlformats.org/officeDocument/2006/relationships/image" Target="../media/image167.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168.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69.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 /><Relationship Id="rId2" Type="http://schemas.openxmlformats.org/officeDocument/2006/relationships/image" Target="../media/image170.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17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4" Type="http://schemas.openxmlformats.org/officeDocument/2006/relationships/image" Target="../media/image21.png"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2.png" /><Relationship Id="rId1" Type="http://schemas.openxmlformats.org/officeDocument/2006/relationships/slideLayout" Target="../slideLayouts/slideLayout2.xml" /><Relationship Id="rId6" Type="http://schemas.openxmlformats.org/officeDocument/2006/relationships/image" Target="../media/image47.png" /><Relationship Id="rId5" Type="http://schemas.openxmlformats.org/officeDocument/2006/relationships/image" Target="../media/image46.png" /><Relationship Id="rId4" Type="http://schemas.openxmlformats.org/officeDocument/2006/relationships/image" Target="../media/image45.png" /></Relationships>
</file>

<file path=ppt/slides/_rels/slide39.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hyperlink" Target="https://www.loom.com/share/72143acf390c4a68822b44a0f16b0f87" TargetMode="Externa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2.xml" /><Relationship Id="rId6" Type="http://schemas.openxmlformats.org/officeDocument/2006/relationships/image" Target="../media/image53.png" /><Relationship Id="rId5" Type="http://schemas.openxmlformats.org/officeDocument/2006/relationships/image" Target="../media/image52.png" /><Relationship Id="rId4" Type="http://schemas.openxmlformats.org/officeDocument/2006/relationships/image" Target="../media/image51.png" /></Relationships>
</file>

<file path=ppt/slides/_rels/slide41.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54.png" /><Relationship Id="rId1" Type="http://schemas.openxmlformats.org/officeDocument/2006/relationships/slideLayout" Target="../slideLayouts/slideLayout2.xml" /><Relationship Id="rId4" Type="http://schemas.openxmlformats.org/officeDocument/2006/relationships/image" Target="../media/image55.png" /></Relationships>
</file>

<file path=ppt/slides/_rels/slide42.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8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85.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86.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87.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89.png" /><Relationship Id="rId1" Type="http://schemas.openxmlformats.org/officeDocument/2006/relationships/slideLayout" Target="../slideLayouts/slideLayout2.xml" /><Relationship Id="rId4" Type="http://schemas.openxmlformats.org/officeDocument/2006/relationships/image" Target="../media/image91.png" /></Relationships>
</file>

<file path=ppt/slides/_rels/slide75.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89.png" /><Relationship Id="rId1" Type="http://schemas.openxmlformats.org/officeDocument/2006/relationships/slideLayout" Target="../slideLayouts/slideLayout2.xml" /><Relationship Id="rId6" Type="http://schemas.openxmlformats.org/officeDocument/2006/relationships/image" Target="../media/image93.png" /><Relationship Id="rId5" Type="http://schemas.openxmlformats.org/officeDocument/2006/relationships/image" Target="../media/image92.png" /><Relationship Id="rId4" Type="http://schemas.openxmlformats.org/officeDocument/2006/relationships/image" Target="../media/image91.png" /></Relationships>
</file>

<file path=ppt/slides/_rels/slide76.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image" Target="../media/image94.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96.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9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100.png" /><Relationship Id="rId2" Type="http://schemas.openxmlformats.org/officeDocument/2006/relationships/image" Target="../media/image99.png" /><Relationship Id="rId1" Type="http://schemas.openxmlformats.org/officeDocument/2006/relationships/slideLayout" Target="../slideLayouts/slideLayout2.xml" /><Relationship Id="rId5" Type="http://schemas.openxmlformats.org/officeDocument/2006/relationships/image" Target="../media/image102.png" /><Relationship Id="rId4" Type="http://schemas.openxmlformats.org/officeDocument/2006/relationships/image" Target="../media/image101.png" /></Relationships>
</file>

<file path=ppt/slides/_rels/slide81.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image" Target="../media/image103.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image" Target="../media/image105.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image" Target="../media/image107.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image" Target="../media/image109.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image" Target="../media/image110.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image" Target="../media/image111.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image" Target="../media/image115.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117.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118.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119.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image" Target="../media/image120.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122.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image" Target="../media/image123.pn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124.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126.png" /><Relationship Id="rId2" Type="http://schemas.openxmlformats.org/officeDocument/2006/relationships/image" Target="../media/image125.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128.png" /><Relationship Id="rId2" Type="http://schemas.openxmlformats.org/officeDocument/2006/relationships/image" Target="../media/image127.png" /><Relationship Id="rId1" Type="http://schemas.openxmlformats.org/officeDocument/2006/relationships/slideLayout" Target="../slideLayouts/slideLayout2.xml" /><Relationship Id="rId4" Type="http://schemas.openxmlformats.org/officeDocument/2006/relationships/image" Target="../media/image129.png" /></Relationships>
</file>

<file path=ppt/slides/_rels/slide99.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B1D0-D63F-9333-9FD3-287DA1CA4979}"/>
              </a:ext>
            </a:extLst>
          </p:cNvPr>
          <p:cNvSpPr>
            <a:spLocks noGrp="1"/>
          </p:cNvSpPr>
          <p:nvPr>
            <p:ph type="ctrTitle"/>
          </p:nvPr>
        </p:nvSpPr>
        <p:spPr/>
        <p:txBody>
          <a:bodyPr>
            <a:normAutofit/>
          </a:bodyPr>
          <a:lstStyle/>
          <a:p>
            <a:r>
              <a:rPr lang="en-US" sz="8000" b="1" dirty="0">
                <a:latin typeface="Times New Roman" panose="02020603050405020304" pitchFamily="18" charset="0"/>
                <a:cs typeface="Times New Roman" panose="02020603050405020304" pitchFamily="18" charset="0"/>
              </a:rPr>
              <a:t>Machine Learning</a:t>
            </a:r>
            <a:endParaRPr lang="en-IN" sz="8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3340F3B-11F9-227D-F593-B39C3DCBA9EF}"/>
              </a:ext>
            </a:extLst>
          </p:cNvPr>
          <p:cNvSpPr>
            <a:spLocks noGrp="1"/>
          </p:cNvSpPr>
          <p:nvPr>
            <p:ph type="subTitle" idx="1"/>
          </p:nvPr>
        </p:nvSpPr>
        <p:spPr>
          <a:xfrm>
            <a:off x="1524000" y="4726744"/>
            <a:ext cx="9144000" cy="531055"/>
          </a:xfrm>
        </p:spPr>
        <p:txBody>
          <a:bodyPr/>
          <a:lstStyle/>
          <a:p>
            <a:r>
              <a:rPr lang="en-US" b="1" dirty="0">
                <a:latin typeface="Times New Roman" panose="02020603050405020304" pitchFamily="18" charset="0"/>
                <a:cs typeface="Times New Roman" panose="02020603050405020304" pitchFamily="18" charset="0"/>
              </a:rPr>
              <a:t>Basics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052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EBBB-3449-CF94-339A-BDFB9B022B2A}"/>
              </a:ext>
            </a:extLst>
          </p:cNvPr>
          <p:cNvSpPr>
            <a:spLocks noGrp="1"/>
          </p:cNvSpPr>
          <p:nvPr>
            <p:ph type="title"/>
          </p:nvPr>
        </p:nvSpPr>
        <p:spPr/>
        <p:txBody>
          <a:bodyPr/>
          <a:lstStyle/>
          <a:p>
            <a:r>
              <a:rPr lang="en-US" dirty="0"/>
              <a:t>  </a:t>
            </a:r>
            <a:endParaRPr lang="en-IN" dirty="0"/>
          </a:p>
        </p:txBody>
      </p:sp>
      <p:sp>
        <p:nvSpPr>
          <p:cNvPr id="7" name="Content Placeholder 6">
            <a:extLst>
              <a:ext uri="{FF2B5EF4-FFF2-40B4-BE49-F238E27FC236}">
                <a16:creationId xmlns:a16="http://schemas.microsoft.com/office/drawing/2014/main" id="{D5F48BF3-6204-2B44-4AFE-AA36D2A5F26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246A58E0-D182-2665-071D-8A496B8CE04C}"/>
              </a:ext>
            </a:extLst>
          </p:cNvPr>
          <p:cNvPicPr>
            <a:picLocks noChangeAspect="1"/>
          </p:cNvPicPr>
          <p:nvPr/>
        </p:nvPicPr>
        <p:blipFill>
          <a:blip r:embed="rId2"/>
          <a:stretch>
            <a:fillRect/>
          </a:stretch>
        </p:blipFill>
        <p:spPr>
          <a:xfrm>
            <a:off x="689317" y="365125"/>
            <a:ext cx="10789920" cy="5979403"/>
          </a:xfrm>
          <a:prstGeom prst="rect">
            <a:avLst/>
          </a:prstGeom>
        </p:spPr>
      </p:pic>
    </p:spTree>
    <p:extLst>
      <p:ext uri="{BB962C8B-B14F-4D97-AF65-F5344CB8AC3E}">
        <p14:creationId xmlns:p14="http://schemas.microsoft.com/office/powerpoint/2010/main" val="23205571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6CE4-B0BB-610F-F7F5-98F8AB48EC0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89F738C-29E0-0F5A-6EDD-C867B6F1C2DE}"/>
              </a:ext>
            </a:extLst>
          </p:cNvPr>
          <p:cNvSpPr>
            <a:spLocks noGrp="1"/>
          </p:cNvSpPr>
          <p:nvPr>
            <p:ph idx="1"/>
          </p:nvPr>
        </p:nvSpPr>
        <p:spPr>
          <a:xfrm>
            <a:off x="126609" y="140676"/>
            <a:ext cx="12065391" cy="6611815"/>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Why Logit function is used if we can simple find in which category the person belongs to by using probability function?</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Ans:- As shown in the figure, we use this equation for the straight line. A straight line in logistic regression makes it easier to see and interpret how a change in PSA levels impacts the risk of cancer. If the line slopes up, it means higher PSA levels increase cancer risk. </a:t>
            </a:r>
          </a:p>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fitting a straight line, we can predict outcomes (cancer or no cancer) more accurately for new, unseen data. We know exactly how much each unit increase in PSA raises the risk because of the line’s slope.</a:t>
            </a:r>
          </a:p>
          <a:p>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-5.75</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the intercept of the line. It's the starting point on the vertical axis when PSA is zero. It represents the base level of the logged odds of having cancer when PSA levels are zero.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2.75</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the slope of the line. It shows how the logged odds of having cancer increase with each unit increase in PSA. A slope of 2.75 means that for each increase of 1 unit in PSA, the logged odds of having cancer increase by 2.75.</a:t>
            </a:r>
          </a:p>
          <a:p>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4A5CB80-7281-B015-733C-DA0C423F884A}"/>
              </a:ext>
            </a:extLst>
          </p:cNvPr>
          <p:cNvPicPr>
            <a:picLocks noChangeAspect="1"/>
          </p:cNvPicPr>
          <p:nvPr/>
        </p:nvPicPr>
        <p:blipFill>
          <a:blip r:embed="rId2"/>
          <a:stretch>
            <a:fillRect/>
          </a:stretch>
        </p:blipFill>
        <p:spPr>
          <a:xfrm>
            <a:off x="1033755" y="464235"/>
            <a:ext cx="6436190" cy="3362178"/>
          </a:xfrm>
          <a:prstGeom prst="rect">
            <a:avLst/>
          </a:prstGeom>
        </p:spPr>
      </p:pic>
    </p:spTree>
    <p:extLst>
      <p:ext uri="{BB962C8B-B14F-4D97-AF65-F5344CB8AC3E}">
        <p14:creationId xmlns:p14="http://schemas.microsoft.com/office/powerpoint/2010/main" val="224649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CB5A-6834-B058-40FA-64B8B5DE3796}"/>
              </a:ext>
            </a:extLst>
          </p:cNvPr>
          <p:cNvSpPr>
            <a:spLocks noGrp="1"/>
          </p:cNvSpPr>
          <p:nvPr>
            <p:ph type="title"/>
          </p:nvPr>
        </p:nvSpPr>
        <p:spPr>
          <a:xfrm>
            <a:off x="838200" y="1"/>
            <a:ext cx="10515600" cy="681036"/>
          </a:xfrm>
        </p:spPr>
        <p:txBody>
          <a:bodyPr>
            <a:normAutofit/>
          </a:bodyPr>
          <a:lstStyle/>
          <a:p>
            <a:r>
              <a:rPr lang="en-US" sz="2400" b="1" dirty="0">
                <a:latin typeface="Times New Roman" panose="02020603050405020304" pitchFamily="18" charset="0"/>
                <a:cs typeface="Times New Roman" panose="02020603050405020304" pitchFamily="18" charset="0"/>
              </a:rPr>
              <a:t>Naïve Bayes (Supervised Classification):-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B6DEC5-1F09-9B15-1CCC-0F960193B62A}"/>
              </a:ext>
            </a:extLst>
          </p:cNvPr>
          <p:cNvSpPr>
            <a:spLocks noGrp="1"/>
          </p:cNvSpPr>
          <p:nvPr>
            <p:ph idx="1"/>
          </p:nvPr>
        </p:nvSpPr>
        <p:spPr>
          <a:xfrm>
            <a:off x="838200" y="900332"/>
            <a:ext cx="10515600" cy="5276631"/>
          </a:xfrm>
        </p:spPr>
        <p:txBody>
          <a:bodyPr>
            <a:normAutofit/>
          </a:bodyPr>
          <a:lstStyle/>
          <a:p>
            <a:r>
              <a:rPr lang="en-US" sz="1800" dirty="0">
                <a:latin typeface="Times New Roman" panose="02020603050405020304" pitchFamily="18" charset="0"/>
                <a:cs typeface="Times New Roman" panose="02020603050405020304" pitchFamily="18" charset="0"/>
              </a:rPr>
              <a:t>Before coming to </a:t>
            </a:r>
            <a:r>
              <a:rPr lang="en-US" sz="1800" b="1" dirty="0">
                <a:latin typeface="Times New Roman" panose="02020603050405020304" pitchFamily="18" charset="0"/>
                <a:cs typeface="Times New Roman" panose="02020603050405020304" pitchFamily="18" charset="0"/>
              </a:rPr>
              <a:t>“Naïve Bayes”, </a:t>
            </a:r>
            <a:r>
              <a:rPr lang="en-US" sz="1800" dirty="0">
                <a:latin typeface="Times New Roman" panose="02020603050405020304" pitchFamily="18" charset="0"/>
                <a:cs typeface="Times New Roman" panose="02020603050405020304" pitchFamily="18" charset="0"/>
              </a:rPr>
              <a:t>let’s understand </a:t>
            </a:r>
            <a:r>
              <a:rPr lang="en-US" sz="1800" b="1" dirty="0">
                <a:latin typeface="Times New Roman" panose="02020603050405020304" pitchFamily="18" charset="0"/>
                <a:cs typeface="Times New Roman" panose="02020603050405020304" pitchFamily="18" charset="0"/>
              </a:rPr>
              <a:t>Bayes’ theorem.</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9050A0-9B7A-4F02-D6C4-1E0A9B39E838}"/>
              </a:ext>
            </a:extLst>
          </p:cNvPr>
          <p:cNvPicPr>
            <a:picLocks noChangeAspect="1"/>
          </p:cNvPicPr>
          <p:nvPr/>
        </p:nvPicPr>
        <p:blipFill>
          <a:blip r:embed="rId2"/>
          <a:stretch>
            <a:fillRect/>
          </a:stretch>
        </p:blipFill>
        <p:spPr>
          <a:xfrm>
            <a:off x="1203372" y="1709847"/>
            <a:ext cx="10150427" cy="4353328"/>
          </a:xfrm>
          <a:prstGeom prst="rect">
            <a:avLst/>
          </a:prstGeom>
        </p:spPr>
      </p:pic>
    </p:spTree>
    <p:extLst>
      <p:ext uri="{BB962C8B-B14F-4D97-AF65-F5344CB8AC3E}">
        <p14:creationId xmlns:p14="http://schemas.microsoft.com/office/powerpoint/2010/main" val="42047523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3AE4-57DA-8876-249F-92EF43634C0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32B5923-D0A3-9118-9FB1-CA48F4315924}"/>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798387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46B5-F4A4-8760-0BF4-5A02B39FB8B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03D6BA4-8FBA-0E4F-2C54-4A1EDB9E397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37364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6E06-C3A3-F0F7-9FD1-AE485DD87C1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C7F3DF4-5687-5BD3-5A86-4DDCE12E364C}"/>
              </a:ext>
            </a:extLst>
          </p:cNvPr>
          <p:cNvSpPr>
            <a:spLocks noGrp="1"/>
          </p:cNvSpPr>
          <p:nvPr>
            <p:ph idx="1"/>
          </p:nvPr>
        </p:nvSpPr>
        <p:spPr>
          <a:xfrm>
            <a:off x="1" y="0"/>
            <a:ext cx="12192000" cy="6857999"/>
          </a:xfrm>
        </p:spPr>
        <p:txBody>
          <a:bodyPr>
            <a:normAutofit/>
          </a:bodyPr>
          <a:lstStyle/>
          <a:p>
            <a:r>
              <a:rPr lang="en-US" sz="2400" b="1" dirty="0">
                <a:latin typeface="Times New Roman" panose="02020603050405020304" pitchFamily="18" charset="0"/>
                <a:cs typeface="Times New Roman" panose="02020603050405020304" pitchFamily="18" charset="0"/>
              </a:rPr>
              <a:t>Now coming to Naïve bytes:-</a:t>
            </a:r>
          </a:p>
          <a:p>
            <a:r>
              <a:rPr lang="en-US" sz="2100" b="1" dirty="0">
                <a:latin typeface="Times New Roman" panose="02020603050405020304" pitchFamily="18" charset="0"/>
                <a:cs typeface="Times New Roman" panose="02020603050405020304" pitchFamily="18" charset="0"/>
              </a:rPr>
              <a:t>Imagine guessing the type of a mystery fruit:</a:t>
            </a:r>
            <a:endParaRPr lang="en-US" sz="2100" dirty="0">
              <a:latin typeface="Times New Roman" panose="02020603050405020304" pitchFamily="18" charset="0"/>
              <a:cs typeface="Times New Roman" panose="02020603050405020304" pitchFamily="18" charset="0"/>
            </a:endParaRPr>
          </a:p>
          <a:p>
            <a:pPr>
              <a:buFont typeface="+mj-lt"/>
              <a:buAutoNum type="arabicPeriod"/>
            </a:pPr>
            <a:r>
              <a:rPr lang="en-US" sz="2100" b="1" dirty="0">
                <a:latin typeface="Times New Roman" panose="02020603050405020304" pitchFamily="18" charset="0"/>
                <a:cs typeface="Times New Roman" panose="02020603050405020304" pitchFamily="18" charset="0"/>
              </a:rPr>
              <a:t>You Have Clues:</a:t>
            </a:r>
          </a:p>
          <a:p>
            <a:pPr marL="0" indent="0">
              <a:buNone/>
            </a:pPr>
            <a:r>
              <a:rPr lang="en-US" sz="2100" b="1" dirty="0">
                <a:latin typeface="Times New Roman" panose="02020603050405020304" pitchFamily="18" charset="0"/>
                <a:cs typeface="Times New Roman" panose="02020603050405020304" pitchFamily="18" charset="0"/>
              </a:rPr>
              <a:t>       1. </a:t>
            </a:r>
            <a:r>
              <a:rPr lang="en-US" sz="2100" dirty="0">
                <a:latin typeface="Times New Roman" panose="02020603050405020304" pitchFamily="18" charset="0"/>
                <a:cs typeface="Times New Roman" panose="02020603050405020304" pitchFamily="18" charset="0"/>
              </a:rPr>
              <a:t>The fruit is red.</a:t>
            </a:r>
          </a:p>
          <a:p>
            <a:pPr marL="0" indent="0">
              <a:buNone/>
            </a:pP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2. </a:t>
            </a:r>
            <a:r>
              <a:rPr lang="en-US" sz="2100" dirty="0">
                <a:latin typeface="Times New Roman" panose="02020603050405020304" pitchFamily="18" charset="0"/>
                <a:cs typeface="Times New Roman" panose="02020603050405020304" pitchFamily="18" charset="0"/>
              </a:rPr>
              <a:t>The fruit is round.</a:t>
            </a:r>
          </a:p>
          <a:p>
            <a:pPr>
              <a:buFont typeface="+mj-lt"/>
              <a:buAutoNum type="arabicPeriod"/>
            </a:pPr>
            <a:r>
              <a:rPr lang="en-US" sz="2100" b="1" dirty="0">
                <a:latin typeface="Times New Roman" panose="02020603050405020304" pitchFamily="18" charset="0"/>
                <a:cs typeface="Times New Roman" panose="02020603050405020304" pitchFamily="18" charset="0"/>
              </a:rPr>
              <a:t>You Know Facts</a:t>
            </a:r>
            <a:r>
              <a:rPr lang="en-US" sz="21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100" dirty="0">
                <a:latin typeface="Times New Roman" panose="02020603050405020304" pitchFamily="18" charset="0"/>
                <a:cs typeface="Times New Roman" panose="02020603050405020304" pitchFamily="18" charset="0"/>
              </a:rPr>
              <a:t>Many red fruits are apples.</a:t>
            </a:r>
          </a:p>
          <a:p>
            <a:pPr marL="742950" lvl="1" indent="-285750">
              <a:buFont typeface="+mj-lt"/>
              <a:buAutoNum type="arabicPeriod"/>
            </a:pPr>
            <a:r>
              <a:rPr lang="en-US" sz="2100" dirty="0">
                <a:latin typeface="Times New Roman" panose="02020603050405020304" pitchFamily="18" charset="0"/>
                <a:cs typeface="Times New Roman" panose="02020603050405020304" pitchFamily="18" charset="0"/>
              </a:rPr>
              <a:t>Many round fruits are apples too.</a:t>
            </a:r>
          </a:p>
          <a:p>
            <a:pPr>
              <a:buFont typeface="+mj-lt"/>
              <a:buAutoNum type="arabicPeriod"/>
            </a:pPr>
            <a:r>
              <a:rPr lang="en-US" sz="2100" b="1" dirty="0">
                <a:latin typeface="Times New Roman" panose="02020603050405020304" pitchFamily="18" charset="0"/>
                <a:cs typeface="Times New Roman" panose="02020603050405020304" pitchFamily="18" charset="0"/>
              </a:rPr>
              <a:t>Combine the Clues</a:t>
            </a:r>
            <a:r>
              <a:rPr lang="en-US" sz="21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100" dirty="0">
                <a:latin typeface="Times New Roman" panose="02020603050405020304" pitchFamily="18" charset="0"/>
                <a:cs typeface="Times New Roman" panose="02020603050405020304" pitchFamily="18" charset="0"/>
              </a:rPr>
              <a:t>Naïve Bayes uses these facts to guess: If a fruit is red and round, it’s probably an apple.</a:t>
            </a:r>
          </a:p>
          <a:p>
            <a:r>
              <a:rPr lang="en-US" sz="2100" b="1" dirty="0">
                <a:latin typeface="Times New Roman" panose="02020603050405020304" pitchFamily="18" charset="0"/>
                <a:cs typeface="Times New Roman" panose="02020603050405020304" pitchFamily="18" charset="0"/>
              </a:rPr>
              <a:t>How It Works:</a:t>
            </a:r>
          </a:p>
          <a:p>
            <a:pPr>
              <a:buFont typeface="+mj-lt"/>
              <a:buAutoNum type="arabicPeriod"/>
            </a:pPr>
            <a:r>
              <a:rPr lang="en-US" sz="2100" b="1" dirty="0">
                <a:latin typeface="Times New Roman" panose="02020603050405020304" pitchFamily="18" charset="0"/>
                <a:cs typeface="Times New Roman" panose="02020603050405020304" pitchFamily="18" charset="0"/>
              </a:rPr>
              <a:t>Learn from Examples</a:t>
            </a:r>
            <a:r>
              <a:rPr lang="en-US" sz="2100" dirty="0">
                <a:latin typeface="Times New Roman" panose="02020603050405020304" pitchFamily="18" charset="0"/>
                <a:cs typeface="Times New Roman" panose="02020603050405020304" pitchFamily="18" charset="0"/>
              </a:rPr>
              <a:t>: It looks at a lot of fruits and learns patterns, like "red fruits are often apples."</a:t>
            </a:r>
          </a:p>
          <a:p>
            <a:pPr>
              <a:buFont typeface="+mj-lt"/>
              <a:buAutoNum type="arabicPeriod"/>
            </a:pPr>
            <a:r>
              <a:rPr lang="en-US" sz="2100" b="1" dirty="0">
                <a:latin typeface="Times New Roman" panose="02020603050405020304" pitchFamily="18" charset="0"/>
                <a:cs typeface="Times New Roman" panose="02020603050405020304" pitchFamily="18" charset="0"/>
              </a:rPr>
              <a:t>Make a Guess</a:t>
            </a:r>
            <a:r>
              <a:rPr lang="en-US" sz="2100" dirty="0">
                <a:latin typeface="Times New Roman" panose="02020603050405020304" pitchFamily="18" charset="0"/>
                <a:cs typeface="Times New Roman" panose="02020603050405020304" pitchFamily="18" charset="0"/>
              </a:rPr>
              <a:t>: When you see a new fruit, it uses what it learned to guess if it’s an apple.</a:t>
            </a:r>
          </a:p>
          <a:p>
            <a:r>
              <a:rPr lang="en-US" sz="2100" b="1" dirty="0">
                <a:latin typeface="Times New Roman" panose="02020603050405020304" pitchFamily="18" charset="0"/>
                <a:cs typeface="Times New Roman" panose="02020603050405020304" pitchFamily="18" charset="0"/>
              </a:rPr>
              <a:t>Why It’s Called “Naïve”?</a:t>
            </a:r>
          </a:p>
          <a:p>
            <a:r>
              <a:rPr lang="en-US" sz="2100" dirty="0">
                <a:latin typeface="Times New Roman" panose="02020603050405020304" pitchFamily="18" charset="0"/>
                <a:cs typeface="Times New Roman" panose="02020603050405020304" pitchFamily="18" charset="0"/>
              </a:rPr>
              <a:t>It’s "naïve" because it assumes that each clue (red color and round shape) is separate and doesn't affect each other, which isn’t always true but still helps make good guesses.</a:t>
            </a:r>
          </a:p>
          <a:p>
            <a:r>
              <a:rPr lang="en-US" sz="2100" dirty="0">
                <a:latin typeface="Times New Roman" panose="02020603050405020304" pitchFamily="18" charset="0"/>
                <a:cs typeface="Times New Roman" panose="02020603050405020304" pitchFamily="18" charset="0"/>
              </a:rPr>
              <a:t>So, Naïve Bayes is just a way of guessing based on patterns you’ve learned from examples!</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8855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CD15-EABD-AA7C-28CA-705BCE557D8F}"/>
              </a:ext>
            </a:extLst>
          </p:cNvPr>
          <p:cNvSpPr>
            <a:spLocks noGrp="1"/>
          </p:cNvSpPr>
          <p:nvPr>
            <p:ph type="title"/>
          </p:nvPr>
        </p:nvSpPr>
        <p:spPr>
          <a:xfrm>
            <a:off x="1252024" y="0"/>
            <a:ext cx="10939975" cy="681038"/>
          </a:xfrm>
        </p:spPr>
        <p:txBody>
          <a:bodyPr>
            <a:normAutofit/>
          </a:bodyPr>
          <a:lstStyle/>
          <a:p>
            <a:r>
              <a:rPr lang="en-US" sz="3200" b="1" dirty="0">
                <a:latin typeface="Times New Roman" panose="02020603050405020304" pitchFamily="18" charset="0"/>
                <a:cs typeface="Times New Roman" panose="02020603050405020304" pitchFamily="18" charset="0"/>
              </a:rPr>
              <a:t>Difference between </a:t>
            </a:r>
            <a:r>
              <a:rPr lang="en-IN" sz="3200" b="1" dirty="0">
                <a:latin typeface="Times New Roman" panose="02020603050405020304" pitchFamily="18" charset="0"/>
                <a:cs typeface="Times New Roman" panose="02020603050405020304" pitchFamily="18" charset="0"/>
              </a:rPr>
              <a:t>Bayes' Theorem and Naïve Bayes</a:t>
            </a:r>
          </a:p>
        </p:txBody>
      </p:sp>
      <p:sp>
        <p:nvSpPr>
          <p:cNvPr id="3" name="Content Placeholder 2">
            <a:extLst>
              <a:ext uri="{FF2B5EF4-FFF2-40B4-BE49-F238E27FC236}">
                <a16:creationId xmlns:a16="http://schemas.microsoft.com/office/drawing/2014/main" id="{DB0368EA-0F0C-3617-E452-95AFAC51EA8E}"/>
              </a:ext>
            </a:extLst>
          </p:cNvPr>
          <p:cNvSpPr>
            <a:spLocks noGrp="1"/>
          </p:cNvSpPr>
          <p:nvPr>
            <p:ph idx="1"/>
          </p:nvPr>
        </p:nvSpPr>
        <p:spPr>
          <a:xfrm>
            <a:off x="838200" y="681038"/>
            <a:ext cx="11245948" cy="5916710"/>
          </a:xfrm>
        </p:spPr>
        <p:txBody>
          <a:bodyPr>
            <a:normAutofit/>
          </a:bodyPr>
          <a:lstStyle/>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Bayes' Theorem:-</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What It Is</a:t>
            </a:r>
            <a:r>
              <a:rPr lang="en-US" sz="1800" dirty="0">
                <a:latin typeface="Times New Roman" panose="02020603050405020304" pitchFamily="18" charset="0"/>
                <a:cs typeface="Times New Roman" panose="02020603050405020304" pitchFamily="18" charset="0"/>
              </a:rPr>
              <a:t>: A formula to find the chance of something happening based on what you already know.</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If you know the chance of rain and that it’s cloudy, Bayes' Theorem helps you find the chance of rain given that it’s cloudy.</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Naïve Bayes:-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What It Is</a:t>
            </a:r>
            <a:r>
              <a:rPr lang="en-US" sz="1800" dirty="0">
                <a:latin typeface="Times New Roman" panose="02020603050405020304" pitchFamily="18" charset="0"/>
                <a:cs typeface="Times New Roman" panose="02020603050405020304" pitchFamily="18" charset="0"/>
              </a:rPr>
              <a:t>: A way to classify things based on multiple clues, assuming that each clue is independent.</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If you’re trying to figure out if a fruit is an apple, Naïve Bayes uses clues like color and shape and assumes each clue doesn’t affect the others.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So, </a:t>
            </a:r>
            <a:r>
              <a:rPr lang="en-US" sz="1800" b="1" dirty="0">
                <a:latin typeface="Times New Roman" panose="02020603050405020304" pitchFamily="18" charset="0"/>
                <a:cs typeface="Times New Roman" panose="02020603050405020304" pitchFamily="18" charset="0"/>
              </a:rPr>
              <a:t>Bayes' Theorem</a:t>
            </a:r>
            <a:r>
              <a:rPr lang="en-US" sz="1800" dirty="0">
                <a:latin typeface="Times New Roman" panose="02020603050405020304" pitchFamily="18" charset="0"/>
                <a:cs typeface="Times New Roman" panose="02020603050405020304" pitchFamily="18" charset="0"/>
              </a:rPr>
              <a:t> is a general idea, and </a:t>
            </a:r>
            <a:r>
              <a:rPr lang="en-US" sz="1800" b="1" dirty="0">
                <a:latin typeface="Times New Roman" panose="02020603050405020304" pitchFamily="18" charset="0"/>
                <a:cs typeface="Times New Roman" panose="02020603050405020304" pitchFamily="18" charset="0"/>
              </a:rPr>
              <a:t>Naïve Bayes</a:t>
            </a:r>
            <a:r>
              <a:rPr lang="en-US" sz="1800" dirty="0">
                <a:latin typeface="Times New Roman" panose="02020603050405020304" pitchFamily="18" charset="0"/>
                <a:cs typeface="Times New Roman" panose="02020603050405020304" pitchFamily="18" charset="0"/>
              </a:rPr>
              <a:t> is a specific way to use that idea for guessing or classifying things.</a:t>
            </a:r>
          </a:p>
          <a:p>
            <a:endParaRPr lang="en-IN" dirty="0"/>
          </a:p>
        </p:txBody>
      </p:sp>
    </p:spTree>
    <p:extLst>
      <p:ext uri="{BB962C8B-B14F-4D97-AF65-F5344CB8AC3E}">
        <p14:creationId xmlns:p14="http://schemas.microsoft.com/office/powerpoint/2010/main" val="2642301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D742-E7A7-6671-D4C7-EDEB19E02A92}"/>
              </a:ext>
            </a:extLst>
          </p:cNvPr>
          <p:cNvSpPr>
            <a:spLocks noGrp="1"/>
          </p:cNvSpPr>
          <p:nvPr>
            <p:ph type="title"/>
          </p:nvPr>
        </p:nvSpPr>
        <p:spPr>
          <a:xfrm>
            <a:off x="2982350" y="664075"/>
            <a:ext cx="8371449" cy="461339"/>
          </a:xfrm>
        </p:spPr>
        <p:txBody>
          <a:bodyPr>
            <a:normAutofit fontScale="90000"/>
          </a:bodyPr>
          <a:lstStyle/>
          <a:p>
            <a:r>
              <a:rPr lang="en-US" sz="2800" b="1" i="0" dirty="0">
                <a:effectLst/>
                <a:latin typeface="Times New Roman" panose="02020603050405020304" pitchFamily="18" charset="0"/>
                <a:cs typeface="Times New Roman" panose="02020603050405020304" pitchFamily="18" charset="0"/>
              </a:rPr>
              <a:t>Working of Naïve Bayes' Classifier:</a:t>
            </a:r>
            <a:br>
              <a:rPr lang="en-US" b="1" i="0" dirty="0">
                <a:solidFill>
                  <a:srgbClr val="610B38"/>
                </a:solidFill>
                <a:effectLst/>
                <a:latin typeface="erdana"/>
              </a:rPr>
            </a:br>
            <a:endParaRPr lang="en-IN" b="1" dirty="0"/>
          </a:p>
        </p:txBody>
      </p:sp>
      <p:sp>
        <p:nvSpPr>
          <p:cNvPr id="3" name="Content Placeholder 2">
            <a:extLst>
              <a:ext uri="{FF2B5EF4-FFF2-40B4-BE49-F238E27FC236}">
                <a16:creationId xmlns:a16="http://schemas.microsoft.com/office/drawing/2014/main" id="{7C7C06EC-91B4-9B32-C333-6BCF94D98E6B}"/>
              </a:ext>
            </a:extLst>
          </p:cNvPr>
          <p:cNvSpPr>
            <a:spLocks noGrp="1"/>
          </p:cNvSpPr>
          <p:nvPr>
            <p:ph idx="1"/>
          </p:nvPr>
        </p:nvSpPr>
        <p:spPr>
          <a:xfrm>
            <a:off x="838200" y="1477108"/>
            <a:ext cx="10345615" cy="4716816"/>
          </a:xfrm>
        </p:spPr>
        <p:txBody>
          <a:bodyPr>
            <a:normAutofit/>
          </a:bodyPr>
          <a:lstStyle/>
          <a:p>
            <a:pPr marL="0" indent="0">
              <a:buNone/>
            </a:pPr>
            <a:r>
              <a:rPr lang="en-US" sz="1800" b="0" i="0" dirty="0">
                <a:effectLst/>
                <a:latin typeface="Times New Roman" panose="02020603050405020304" pitchFamily="18" charset="0"/>
                <a:cs typeface="Times New Roman" panose="02020603050405020304" pitchFamily="18" charset="0"/>
              </a:rPr>
              <a:t>Suppose we have a dataset of </a:t>
            </a:r>
            <a:r>
              <a:rPr lang="en-US" sz="1800" b="1" i="0" dirty="0">
                <a:effectLst/>
                <a:latin typeface="Times New Roman" panose="02020603050405020304" pitchFamily="18" charset="0"/>
                <a:cs typeface="Times New Roman" panose="02020603050405020304" pitchFamily="18" charset="0"/>
              </a:rPr>
              <a:t>weather conditions</a:t>
            </a:r>
            <a:r>
              <a:rPr lang="en-US" sz="1800" b="0" i="0" dirty="0">
                <a:effectLst/>
                <a:latin typeface="Times New Roman" panose="02020603050405020304" pitchFamily="18" charset="0"/>
                <a:cs typeface="Times New Roman" panose="02020603050405020304" pitchFamily="18" charset="0"/>
              </a:rPr>
              <a:t> and corresponding target variable "</a:t>
            </a:r>
            <a:r>
              <a:rPr lang="en-US" sz="1800" b="1" i="0" dirty="0">
                <a:effectLst/>
                <a:latin typeface="Times New Roman" panose="02020603050405020304" pitchFamily="18" charset="0"/>
                <a:cs typeface="Times New Roman" panose="02020603050405020304" pitchFamily="18" charset="0"/>
              </a:rPr>
              <a:t>Play</a:t>
            </a:r>
            <a:r>
              <a:rPr lang="en-US" sz="1800" b="0" i="0" dirty="0">
                <a:effectLst/>
                <a:latin typeface="Times New Roman" panose="02020603050405020304" pitchFamily="18" charset="0"/>
                <a:cs typeface="Times New Roman" panose="02020603050405020304" pitchFamily="18" charset="0"/>
              </a:rPr>
              <a:t>". So using this dataset we need to decide that whether we should play or not on a particular day according to the weather conditions. So to solve this problem, we need to follow the below steps: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Steps to Solve-</a:t>
            </a:r>
          </a:p>
          <a:p>
            <a:pPr>
              <a:buFont typeface="+mj-lt"/>
              <a:buAutoNum type="arabicPeriod"/>
            </a:pPr>
            <a:r>
              <a:rPr lang="en-US" sz="1800" b="1" dirty="0">
                <a:latin typeface="Times New Roman" panose="02020603050405020304" pitchFamily="18" charset="0"/>
                <a:cs typeface="Times New Roman" panose="02020603050405020304" pitchFamily="18" charset="0"/>
              </a:rPr>
              <a:t>Look at Past Data</a:t>
            </a:r>
            <a:r>
              <a:rPr lang="en-US" sz="1800" dirty="0">
                <a:latin typeface="Times New Roman" panose="02020603050405020304" pitchFamily="18" charset="0"/>
                <a:cs typeface="Times New Roman" panose="02020603050405020304" pitchFamily="18" charset="0"/>
              </a:rPr>
              <a:t>: Check how often people played or didn’t play for each type of weather (like a person played in sunny, a person didn’t play in rainy,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Calculate Chances</a:t>
            </a:r>
            <a:r>
              <a:rPr lang="en-US" sz="1800" dirty="0">
                <a:latin typeface="Times New Roman" panose="02020603050405020304" pitchFamily="18" charset="0"/>
                <a:cs typeface="Times New Roman" panose="02020603050405020304" pitchFamily="18" charset="0"/>
              </a:rPr>
              <a:t>: Find out the probability of playing or not playing for each weather condition based on past data.</a:t>
            </a:r>
          </a:p>
          <a:p>
            <a:pPr marL="342900" indent="-342900">
              <a:buFont typeface="+mj-lt"/>
              <a:buAutoNum type="arabicPeriod"/>
            </a:pPr>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Use Bayes' Theorem</a:t>
            </a:r>
            <a:r>
              <a:rPr lang="en-US" sz="1800" dirty="0">
                <a:latin typeface="Times New Roman" panose="02020603050405020304" pitchFamily="18" charset="0"/>
                <a:cs typeface="Times New Roman" panose="02020603050405020304" pitchFamily="18" charset="0"/>
              </a:rPr>
              <a:t>: Combine what you know about the current weather with the probabilities from past data to make a decision about playing.</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20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122-B28A-75AF-BBB7-928A47AAB68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6E2A261-3545-38D3-B63F-B7113060AADF}"/>
              </a:ext>
            </a:extLst>
          </p:cNvPr>
          <p:cNvSpPr>
            <a:spLocks noGrp="1"/>
          </p:cNvSpPr>
          <p:nvPr>
            <p:ph idx="1"/>
          </p:nvPr>
        </p:nvSpPr>
        <p:spPr>
          <a:xfrm>
            <a:off x="0" y="0"/>
            <a:ext cx="12192000" cy="6858000"/>
          </a:xfrm>
        </p:spPr>
        <p:txBody>
          <a:bodyPr>
            <a:normAutofit/>
          </a:bodyPr>
          <a:lstStyle/>
          <a:p>
            <a:pPr marL="0" indent="0">
              <a:buNone/>
            </a:pPr>
            <a:r>
              <a:rPr lang="en-US" sz="2000" b="1" i="0" dirty="0">
                <a:effectLst/>
                <a:latin typeface="Times New Roman" panose="02020603050405020304" pitchFamily="18" charset="0"/>
                <a:cs typeface="Times New Roman" panose="02020603050405020304" pitchFamily="18" charset="0"/>
              </a:rPr>
              <a:t>Problem</a:t>
            </a:r>
            <a:r>
              <a:rPr lang="en-US" sz="2000" b="0" i="0" dirty="0">
                <a:effectLst/>
                <a:latin typeface="Times New Roman" panose="02020603050405020304" pitchFamily="18" charset="0"/>
                <a:cs typeface="Times New Roman" panose="02020603050405020304" pitchFamily="18" charset="0"/>
              </a:rPr>
              <a:t>: If the weather is sunny, then the Player should play or not?</a:t>
            </a:r>
            <a:endParaRPr lang="en-US" sz="2000" dirty="0">
              <a:latin typeface="Times New Roman" panose="02020603050405020304" pitchFamily="18" charset="0"/>
              <a:cs typeface="Times New Roman" panose="02020603050405020304" pitchFamily="18" charset="0"/>
            </a:endParaRPr>
          </a:p>
          <a:p>
            <a:pPr marL="0" indent="0">
              <a:buNone/>
            </a:pPr>
            <a:r>
              <a:rPr lang="en-IN" sz="1800" b="1" i="0" dirty="0">
                <a:effectLst/>
                <a:latin typeface="Times New Roman" panose="02020603050405020304" pitchFamily="18" charset="0"/>
                <a:cs typeface="Times New Roman" panose="02020603050405020304" pitchFamily="18" charset="0"/>
              </a:rPr>
              <a:t>Solution</a:t>
            </a:r>
            <a:r>
              <a:rPr lang="en-IN" sz="1800" b="0" i="0" dirty="0">
                <a:effectLst/>
                <a:latin typeface="Times New Roman" panose="02020603050405020304" pitchFamily="18" charset="0"/>
                <a:cs typeface="Times New Roman" panose="02020603050405020304" pitchFamily="18" charset="0"/>
              </a:rPr>
              <a:t>:</a:t>
            </a:r>
            <a:r>
              <a:rPr lang="en-US" sz="1800" b="0" i="0" dirty="0">
                <a:solidFill>
                  <a:srgbClr val="333333"/>
                </a:solidFill>
                <a:effectLst/>
                <a:latin typeface="Times New Roman" panose="02020603050405020304" pitchFamily="18" charset="0"/>
                <a:cs typeface="Times New Roman" panose="02020603050405020304" pitchFamily="18" charset="0"/>
              </a:rPr>
              <a:t>To solve this, first consider the below dataset:</a:t>
            </a:r>
            <a:endParaRPr lang="en-IN" sz="1800" b="0" i="0" dirty="0">
              <a:effectLst/>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FA1AE8-B7EA-563C-6754-445113EF18B8}"/>
              </a:ext>
            </a:extLst>
          </p:cNvPr>
          <p:cNvPicPr>
            <a:picLocks noChangeAspect="1"/>
          </p:cNvPicPr>
          <p:nvPr/>
        </p:nvPicPr>
        <p:blipFill>
          <a:blip r:embed="rId2"/>
          <a:stretch>
            <a:fillRect/>
          </a:stretch>
        </p:blipFill>
        <p:spPr>
          <a:xfrm>
            <a:off x="0" y="759655"/>
            <a:ext cx="12192000" cy="6098345"/>
          </a:xfrm>
          <a:prstGeom prst="rect">
            <a:avLst/>
          </a:prstGeom>
        </p:spPr>
      </p:pic>
    </p:spTree>
    <p:extLst>
      <p:ext uri="{BB962C8B-B14F-4D97-AF65-F5344CB8AC3E}">
        <p14:creationId xmlns:p14="http://schemas.microsoft.com/office/powerpoint/2010/main" val="22453070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5FB9-8FEA-F922-39E8-B67C706846D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2C87E2D-AA7D-E0CF-299E-C27B4806BFA4}"/>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8111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176-BCBE-0C79-5780-A839D031296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D8B4DA2F-7642-B443-89E8-AFC1C05EF997}"/>
              </a:ext>
            </a:extLst>
          </p:cNvPr>
          <p:cNvPicPr>
            <a:picLocks noGrp="1" noChangeAspect="1"/>
          </p:cNvPicPr>
          <p:nvPr>
            <p:ph idx="1"/>
          </p:nvPr>
        </p:nvPicPr>
        <p:blipFill>
          <a:blip r:embed="rId2"/>
          <a:stretch>
            <a:fillRect/>
          </a:stretch>
        </p:blipFill>
        <p:spPr>
          <a:xfrm>
            <a:off x="675249" y="1"/>
            <a:ext cx="4951828" cy="2630722"/>
          </a:xfrm>
        </p:spPr>
      </p:pic>
      <p:pic>
        <p:nvPicPr>
          <p:cNvPr id="7" name="Picture 6">
            <a:extLst>
              <a:ext uri="{FF2B5EF4-FFF2-40B4-BE49-F238E27FC236}">
                <a16:creationId xmlns:a16="http://schemas.microsoft.com/office/drawing/2014/main" id="{C9E72CA5-8CDE-1143-098E-4248848F9715}"/>
              </a:ext>
            </a:extLst>
          </p:cNvPr>
          <p:cNvPicPr>
            <a:picLocks noChangeAspect="1"/>
          </p:cNvPicPr>
          <p:nvPr/>
        </p:nvPicPr>
        <p:blipFill>
          <a:blip r:embed="rId3"/>
          <a:stretch>
            <a:fillRect/>
          </a:stretch>
        </p:blipFill>
        <p:spPr>
          <a:xfrm>
            <a:off x="675249" y="2524945"/>
            <a:ext cx="4332849" cy="628218"/>
          </a:xfrm>
          <a:prstGeom prst="rect">
            <a:avLst/>
          </a:prstGeom>
        </p:spPr>
      </p:pic>
      <p:pic>
        <p:nvPicPr>
          <p:cNvPr id="9" name="Picture 8">
            <a:extLst>
              <a:ext uri="{FF2B5EF4-FFF2-40B4-BE49-F238E27FC236}">
                <a16:creationId xmlns:a16="http://schemas.microsoft.com/office/drawing/2014/main" id="{66E621B0-630D-CEE3-4AA7-0B7A2FF85EEC}"/>
              </a:ext>
            </a:extLst>
          </p:cNvPr>
          <p:cNvPicPr>
            <a:picLocks noChangeAspect="1"/>
          </p:cNvPicPr>
          <p:nvPr/>
        </p:nvPicPr>
        <p:blipFill>
          <a:blip r:embed="rId4"/>
          <a:stretch>
            <a:fillRect/>
          </a:stretch>
        </p:blipFill>
        <p:spPr>
          <a:xfrm>
            <a:off x="520504" y="3153162"/>
            <a:ext cx="5458266" cy="1007076"/>
          </a:xfrm>
          <a:prstGeom prst="rect">
            <a:avLst/>
          </a:prstGeom>
        </p:spPr>
      </p:pic>
      <p:pic>
        <p:nvPicPr>
          <p:cNvPr id="11" name="Picture 10">
            <a:extLst>
              <a:ext uri="{FF2B5EF4-FFF2-40B4-BE49-F238E27FC236}">
                <a16:creationId xmlns:a16="http://schemas.microsoft.com/office/drawing/2014/main" id="{AD8EFBC4-7811-AEBA-665B-B65DA70F7326}"/>
              </a:ext>
            </a:extLst>
          </p:cNvPr>
          <p:cNvPicPr>
            <a:picLocks noChangeAspect="1"/>
          </p:cNvPicPr>
          <p:nvPr/>
        </p:nvPicPr>
        <p:blipFill>
          <a:blip r:embed="rId5"/>
          <a:stretch>
            <a:fillRect/>
          </a:stretch>
        </p:blipFill>
        <p:spPr>
          <a:xfrm>
            <a:off x="520504" y="4086132"/>
            <a:ext cx="2475914" cy="1007075"/>
          </a:xfrm>
          <a:prstGeom prst="rect">
            <a:avLst/>
          </a:prstGeom>
        </p:spPr>
      </p:pic>
      <p:pic>
        <p:nvPicPr>
          <p:cNvPr id="13" name="Picture 12">
            <a:extLst>
              <a:ext uri="{FF2B5EF4-FFF2-40B4-BE49-F238E27FC236}">
                <a16:creationId xmlns:a16="http://schemas.microsoft.com/office/drawing/2014/main" id="{FA146C3F-4B21-36FD-4C0B-A54730A1388E}"/>
              </a:ext>
            </a:extLst>
          </p:cNvPr>
          <p:cNvPicPr>
            <a:picLocks noChangeAspect="1"/>
          </p:cNvPicPr>
          <p:nvPr/>
        </p:nvPicPr>
        <p:blipFill>
          <a:blip r:embed="rId6"/>
          <a:stretch>
            <a:fillRect/>
          </a:stretch>
        </p:blipFill>
        <p:spPr>
          <a:xfrm>
            <a:off x="520503" y="5093207"/>
            <a:ext cx="7322525" cy="1561188"/>
          </a:xfrm>
          <a:prstGeom prst="rect">
            <a:avLst/>
          </a:prstGeom>
        </p:spPr>
      </p:pic>
    </p:spTree>
    <p:extLst>
      <p:ext uri="{BB962C8B-B14F-4D97-AF65-F5344CB8AC3E}">
        <p14:creationId xmlns:p14="http://schemas.microsoft.com/office/powerpoint/2010/main" val="74072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4A68-DEC2-AE3A-6FFF-D2875CA764C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6B8262A6-E40F-C79B-25A7-AA76C97CD5C0}"/>
              </a:ext>
            </a:extLst>
          </p:cNvPr>
          <p:cNvPicPr>
            <a:picLocks noGrp="1" noChangeAspect="1"/>
          </p:cNvPicPr>
          <p:nvPr>
            <p:ph idx="1"/>
          </p:nvPr>
        </p:nvPicPr>
        <p:blipFill>
          <a:blip r:embed="rId2"/>
          <a:stretch>
            <a:fillRect/>
          </a:stretch>
        </p:blipFill>
        <p:spPr>
          <a:xfrm>
            <a:off x="838200" y="534572"/>
            <a:ext cx="10515599" cy="5958303"/>
          </a:xfrm>
        </p:spPr>
      </p:pic>
    </p:spTree>
    <p:extLst>
      <p:ext uri="{BB962C8B-B14F-4D97-AF65-F5344CB8AC3E}">
        <p14:creationId xmlns:p14="http://schemas.microsoft.com/office/powerpoint/2010/main" val="25891910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C4D0-21B3-09BF-3A25-2F6BDFB643B0}"/>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Supervised Learning (Regression):-</a:t>
            </a:r>
            <a:endParaRPr lang="en-IN" dirty="0"/>
          </a:p>
        </p:txBody>
      </p:sp>
      <p:sp>
        <p:nvSpPr>
          <p:cNvPr id="3" name="Content Placeholder 2">
            <a:extLst>
              <a:ext uri="{FF2B5EF4-FFF2-40B4-BE49-F238E27FC236}">
                <a16:creationId xmlns:a16="http://schemas.microsoft.com/office/drawing/2014/main" id="{CCB250F1-8F29-61FF-032E-7F4247C65AEC}"/>
              </a:ext>
            </a:extLst>
          </p:cNvPr>
          <p:cNvSpPr>
            <a:spLocks noGrp="1"/>
          </p:cNvSpPr>
          <p:nvPr>
            <p:ph idx="1"/>
          </p:nvPr>
        </p:nvSpPr>
        <p:spPr>
          <a:xfrm>
            <a:off x="838200" y="1554480"/>
            <a:ext cx="10515600" cy="5071403"/>
          </a:xfrm>
        </p:spPr>
        <p:txBody>
          <a:bodyPr>
            <a:norm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Suppose there is a marketing company A, who does various advertisement every year and get sales on that. The below list shows the advertisement made by the company in the last 5 years and the corresponding sales:</a:t>
            </a: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kumimoji="0" lang="en-US" altLang="en-US" sz="1800" b="0" i="0" u="none" strike="noStrike" cap="none" normalizeH="0" baseline="0" dirty="0">
              <a:ln>
                <a:noFill/>
              </a:ln>
              <a:solidFill>
                <a:srgbClr val="333333"/>
              </a:solidFill>
              <a:effectLst/>
              <a:latin typeface="inter-regular"/>
            </a:endParaRPr>
          </a:p>
          <a:p>
            <a:r>
              <a:rPr kumimoji="0" lang="en-US" altLang="en-US" sz="1800" b="0" i="0" u="none" strike="noStrike" cap="none" normalizeH="0" baseline="0" dirty="0">
                <a:ln>
                  <a:noFill/>
                </a:ln>
                <a:solidFill>
                  <a:srgbClr val="333333"/>
                </a:solidFill>
                <a:effectLst/>
                <a:latin typeface="inter-regular"/>
              </a:rPr>
              <a:t>Now, the company wants to do the advertisement of $200 in the year 2019 </a:t>
            </a:r>
            <a:r>
              <a:rPr kumimoji="0" lang="en-US" altLang="en-US" sz="1800" b="1" i="0" u="none" strike="noStrike" cap="none" normalizeH="0" baseline="0" dirty="0">
                <a:ln>
                  <a:noFill/>
                </a:ln>
                <a:solidFill>
                  <a:srgbClr val="333333"/>
                </a:solidFill>
                <a:effectLst/>
                <a:latin typeface="inter-bold"/>
              </a:rPr>
              <a:t>and wants to know the prediction about the sales for this year</a:t>
            </a:r>
            <a:r>
              <a:rPr kumimoji="0" lang="en-US" altLang="en-US" sz="1800" b="0" i="0" u="none" strike="noStrike" cap="none" normalizeH="0" baseline="0" dirty="0">
                <a:ln>
                  <a:noFill/>
                </a:ln>
                <a:solidFill>
                  <a:srgbClr val="333333"/>
                </a:solidFill>
                <a:effectLst/>
                <a:latin typeface="inter-regular"/>
              </a:rPr>
              <a:t>. So to solve such type of prediction problems in machine learning, we need </a:t>
            </a:r>
            <a:r>
              <a:rPr kumimoji="0" lang="en-US" altLang="en-US" sz="18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regression analysis.</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US" sz="1800" dirty="0">
              <a:solidFill>
                <a:srgbClr val="333333"/>
              </a:solidFill>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43B438-9859-F165-20E1-91C080BFD512}"/>
              </a:ext>
            </a:extLst>
          </p:cNvPr>
          <p:cNvPicPr>
            <a:picLocks noChangeAspect="1"/>
          </p:cNvPicPr>
          <p:nvPr/>
        </p:nvPicPr>
        <p:blipFill>
          <a:blip r:embed="rId2"/>
          <a:stretch>
            <a:fillRect/>
          </a:stretch>
        </p:blipFill>
        <p:spPr>
          <a:xfrm>
            <a:off x="3404381" y="2264898"/>
            <a:ext cx="4093699" cy="3038622"/>
          </a:xfrm>
          <a:prstGeom prst="rect">
            <a:avLst/>
          </a:prstGeom>
        </p:spPr>
      </p:pic>
    </p:spTree>
    <p:extLst>
      <p:ext uri="{BB962C8B-B14F-4D97-AF65-F5344CB8AC3E}">
        <p14:creationId xmlns:p14="http://schemas.microsoft.com/office/powerpoint/2010/main" val="40995267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DAE9-B9DA-11DC-FA90-EE31D6085047}"/>
              </a:ext>
            </a:extLst>
          </p:cNvPr>
          <p:cNvSpPr>
            <a:spLocks noGrp="1"/>
          </p:cNvSpPr>
          <p:nvPr>
            <p:ph type="title"/>
          </p:nvPr>
        </p:nvSpPr>
        <p:spPr>
          <a:xfrm>
            <a:off x="838200" y="1"/>
            <a:ext cx="10515600" cy="1181685"/>
          </a:xfrm>
        </p:spPr>
        <p:txBody>
          <a:bodyPr>
            <a:normAutofit/>
          </a:bodyPr>
          <a:lstStyle/>
          <a:p>
            <a:r>
              <a:rPr lang="en-IN" sz="2800" b="1" i="0" dirty="0">
                <a:effectLst/>
                <a:latin typeface="Times New Roman" panose="02020603050405020304" pitchFamily="18" charset="0"/>
                <a:cs typeface="Times New Roman" panose="02020603050405020304" pitchFamily="18" charset="0"/>
              </a:rPr>
              <a:t>Support Vector Regression (</a:t>
            </a:r>
            <a:r>
              <a:rPr lang="en-US" sz="2800" b="1" dirty="0">
                <a:latin typeface="Times New Roman" panose="02020603050405020304" pitchFamily="18" charset="0"/>
                <a:cs typeface="Times New Roman" panose="02020603050405020304" pitchFamily="18" charset="0"/>
              </a:rPr>
              <a:t>Supervised-Regression):-</a:t>
            </a:r>
            <a:br>
              <a:rPr lang="en-IN" sz="2800" b="1" i="0" dirty="0">
                <a:effectLst/>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0DC7B9-4B17-208B-8D8C-B7D7A797F995}"/>
              </a:ext>
            </a:extLst>
          </p:cNvPr>
          <p:cNvSpPr>
            <a:spLocks noGrp="1"/>
          </p:cNvSpPr>
          <p:nvPr>
            <p:ph idx="1"/>
          </p:nvPr>
        </p:nvSpPr>
        <p:spPr>
          <a:xfrm>
            <a:off x="838200" y="900332"/>
            <a:ext cx="10515600" cy="5276631"/>
          </a:xfrm>
        </p:spPr>
        <p:txBody>
          <a:bodyPr>
            <a:normAutofit/>
          </a:bodyPr>
          <a:lstStyle/>
          <a:p>
            <a:r>
              <a:rPr lang="en-US" sz="1800" b="0" i="0" dirty="0">
                <a:effectLst/>
                <a:latin typeface="Times New Roman" panose="02020603050405020304" pitchFamily="18" charset="0"/>
                <a:cs typeface="Times New Roman" panose="02020603050405020304" pitchFamily="18" charset="0"/>
              </a:rPr>
              <a:t>Support Vector Regression is a regression algorithm which works for continuous variables.</a:t>
            </a: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solidFill>
                <a:srgbClr val="333333"/>
              </a:solidFill>
              <a:effectLst/>
              <a:latin typeface="Times New Roman" panose="02020603050405020304" pitchFamily="18" charset="0"/>
              <a:cs typeface="Times New Roman" panose="02020603050405020304" pitchFamily="18" charset="0"/>
            </a:endParaRPr>
          </a:p>
          <a:p>
            <a:r>
              <a:rPr lang="en-US" sz="1800" dirty="0">
                <a:solidFill>
                  <a:srgbClr val="333333"/>
                </a:solidFill>
                <a:effectLst/>
                <a:latin typeface="Times New Roman" panose="02020603050405020304" pitchFamily="18" charset="0"/>
                <a:cs typeface="Times New Roman" panose="02020603050405020304" pitchFamily="18" charset="0"/>
              </a:rPr>
              <a:t>The main goal of SVR is to consider the maximum datapoints within the boundary lines and the hyperplane (best-fit line) must contain a maximum number of datapoints.</a:t>
            </a:r>
            <a:endParaRPr lang="en-US" sz="1800" dirty="0">
              <a:effectLst/>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2F952B-27A5-C4B3-87C5-92CFBFDE4960}"/>
              </a:ext>
            </a:extLst>
          </p:cNvPr>
          <p:cNvPicPr>
            <a:picLocks noChangeAspect="1"/>
          </p:cNvPicPr>
          <p:nvPr/>
        </p:nvPicPr>
        <p:blipFill>
          <a:blip r:embed="rId2"/>
          <a:stretch>
            <a:fillRect/>
          </a:stretch>
        </p:blipFill>
        <p:spPr>
          <a:xfrm>
            <a:off x="838200" y="1437796"/>
            <a:ext cx="10894255" cy="1991204"/>
          </a:xfrm>
          <a:prstGeom prst="rect">
            <a:avLst/>
          </a:prstGeom>
        </p:spPr>
      </p:pic>
      <p:pic>
        <p:nvPicPr>
          <p:cNvPr id="7" name="Picture 6">
            <a:extLst>
              <a:ext uri="{FF2B5EF4-FFF2-40B4-BE49-F238E27FC236}">
                <a16:creationId xmlns:a16="http://schemas.microsoft.com/office/drawing/2014/main" id="{25DBE044-BC5F-B127-E34D-B102F12615F3}"/>
              </a:ext>
            </a:extLst>
          </p:cNvPr>
          <p:cNvPicPr>
            <a:picLocks noChangeAspect="1"/>
          </p:cNvPicPr>
          <p:nvPr/>
        </p:nvPicPr>
        <p:blipFill>
          <a:blip r:embed="rId3"/>
          <a:stretch>
            <a:fillRect/>
          </a:stretch>
        </p:blipFill>
        <p:spPr>
          <a:xfrm>
            <a:off x="1146370" y="4171324"/>
            <a:ext cx="7252041" cy="2686050"/>
          </a:xfrm>
          <a:prstGeom prst="rect">
            <a:avLst/>
          </a:prstGeom>
        </p:spPr>
      </p:pic>
    </p:spTree>
    <p:extLst>
      <p:ext uri="{BB962C8B-B14F-4D97-AF65-F5344CB8AC3E}">
        <p14:creationId xmlns:p14="http://schemas.microsoft.com/office/powerpoint/2010/main" val="1015093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3B6EF-7A9A-6E55-1782-77BA0C7E6C15}"/>
              </a:ext>
            </a:extLst>
          </p:cNvPr>
          <p:cNvSpPr>
            <a:spLocks noGrp="1"/>
          </p:cNvSpPr>
          <p:nvPr>
            <p:ph type="title"/>
          </p:nvPr>
        </p:nvSpPr>
        <p:spPr>
          <a:xfrm>
            <a:off x="838200" y="1"/>
            <a:ext cx="10515600" cy="681036"/>
          </a:xfrm>
        </p:spPr>
        <p:txBody>
          <a:bodyPr>
            <a:normAutofit/>
          </a:bodyPr>
          <a:lstStyle/>
          <a:p>
            <a:r>
              <a:rPr lang="en-IN" sz="2800" b="1" i="0" dirty="0">
                <a:effectLst/>
                <a:latin typeface="Times New Roman" panose="02020603050405020304" pitchFamily="18" charset="0"/>
                <a:cs typeface="Times New Roman" panose="02020603050405020304" pitchFamily="18" charset="0"/>
              </a:rPr>
              <a:t>Support Vector Regression (</a:t>
            </a:r>
            <a:r>
              <a:rPr lang="en-US" sz="2800" b="1" dirty="0">
                <a:latin typeface="Times New Roman" panose="02020603050405020304" pitchFamily="18" charset="0"/>
                <a:cs typeface="Times New Roman" panose="02020603050405020304" pitchFamily="18" charset="0"/>
              </a:rPr>
              <a:t>Supervised-Regression):-</a:t>
            </a:r>
            <a:endParaRPr lang="en-IN" sz="2800" dirty="0"/>
          </a:p>
        </p:txBody>
      </p:sp>
      <p:sp>
        <p:nvSpPr>
          <p:cNvPr id="3" name="Content Placeholder 2">
            <a:extLst>
              <a:ext uri="{FF2B5EF4-FFF2-40B4-BE49-F238E27FC236}">
                <a16:creationId xmlns:a16="http://schemas.microsoft.com/office/drawing/2014/main" id="{16EAC9AC-2438-5F6B-20F7-F647AC656204}"/>
              </a:ext>
            </a:extLst>
          </p:cNvPr>
          <p:cNvSpPr>
            <a:spLocks noGrp="1"/>
          </p:cNvSpPr>
          <p:nvPr>
            <p:ph idx="1"/>
          </p:nvPr>
        </p:nvSpPr>
        <p:spPr>
          <a:xfrm>
            <a:off x="838200" y="681037"/>
            <a:ext cx="10515600" cy="5495926"/>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Prediction Line/Hyperplane:</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central line or curve used for making predictions.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Epsilon (ε):</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defines the width of the margin. For example, if ε is 5 cm, then the total margin is 10 cm (5 cm on each side of the prediction 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Boundary Lines:</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These are the lines that are ε centimeters away from the prediction line on either side. They mark the edges of the ε-margin.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Margin Tube:</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region between the boundary lines, which is 10 cm wide (if ε is 5 cm).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Vectors:</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points that lie exactly on the boundary lines (or are closest to these lines) within the ε-margin. They help define the margin boundaries.</a:t>
            </a:r>
          </a:p>
          <a:p>
            <a:endParaRPr lang="en-IN" dirty="0"/>
          </a:p>
        </p:txBody>
      </p:sp>
      <p:pic>
        <p:nvPicPr>
          <p:cNvPr id="4" name="Content Placeholder 4">
            <a:extLst>
              <a:ext uri="{FF2B5EF4-FFF2-40B4-BE49-F238E27FC236}">
                <a16:creationId xmlns:a16="http://schemas.microsoft.com/office/drawing/2014/main" id="{02C0450C-12BA-5B67-E4B6-ACA22E37A9FE}"/>
              </a:ext>
            </a:extLst>
          </p:cNvPr>
          <p:cNvPicPr>
            <a:picLocks noChangeAspect="1"/>
          </p:cNvPicPr>
          <p:nvPr/>
        </p:nvPicPr>
        <p:blipFill>
          <a:blip r:embed="rId2"/>
          <a:stretch>
            <a:fillRect/>
          </a:stretch>
        </p:blipFill>
        <p:spPr>
          <a:xfrm>
            <a:off x="2222696" y="3052689"/>
            <a:ext cx="6344529" cy="3805311"/>
          </a:xfrm>
          <a:prstGeom prst="rect">
            <a:avLst/>
          </a:prstGeom>
        </p:spPr>
      </p:pic>
    </p:spTree>
    <p:extLst>
      <p:ext uri="{BB962C8B-B14F-4D97-AF65-F5344CB8AC3E}">
        <p14:creationId xmlns:p14="http://schemas.microsoft.com/office/powerpoint/2010/main" val="31793491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C722-905C-98E2-F173-EECD3AF48D00}"/>
              </a:ext>
            </a:extLst>
          </p:cNvPr>
          <p:cNvSpPr>
            <a:spLocks noGrp="1"/>
          </p:cNvSpPr>
          <p:nvPr>
            <p:ph type="title"/>
          </p:nvPr>
        </p:nvSpPr>
        <p:spPr>
          <a:xfrm>
            <a:off x="838200" y="1"/>
            <a:ext cx="10515600" cy="956602"/>
          </a:xfrm>
        </p:spPr>
        <p:txBody>
          <a:bodyPr>
            <a:normAutofit/>
          </a:bodyPr>
          <a:lstStyle/>
          <a:p>
            <a:r>
              <a:rPr lang="en-IN" sz="2800" b="1" i="0" dirty="0">
                <a:effectLst/>
                <a:latin typeface="Times New Roman" panose="02020603050405020304" pitchFamily="18" charset="0"/>
                <a:cs typeface="Times New Roman" panose="02020603050405020304" pitchFamily="18" charset="0"/>
              </a:rPr>
              <a:t>Support Vector Regression (</a:t>
            </a:r>
            <a:r>
              <a:rPr lang="en-US" sz="2800" b="1" dirty="0">
                <a:latin typeface="Times New Roman" panose="02020603050405020304" pitchFamily="18" charset="0"/>
                <a:cs typeface="Times New Roman" panose="02020603050405020304" pitchFamily="18" charset="0"/>
              </a:rPr>
              <a:t>Supervised-Regression):-</a:t>
            </a:r>
            <a:br>
              <a:rPr lang="en-IN" sz="2800" b="1" i="0" dirty="0">
                <a:effectLst/>
                <a:latin typeface="Times New Roman" panose="02020603050405020304" pitchFamily="18"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DC389006-DB5A-B396-8C27-677111EEAF32}"/>
              </a:ext>
            </a:extLst>
          </p:cNvPr>
          <p:cNvSpPr>
            <a:spLocks noGrp="1"/>
          </p:cNvSpPr>
          <p:nvPr>
            <p:ph idx="1"/>
          </p:nvPr>
        </p:nvSpPr>
        <p:spPr>
          <a:xfrm>
            <a:off x="689317" y="576776"/>
            <a:ext cx="10984742" cy="3172264"/>
          </a:xfrm>
        </p:spPr>
        <p:txBody>
          <a:bodyPr>
            <a:normAutofit fontScale="92500" lnSpcReduction="20000"/>
          </a:bodyPr>
          <a:lstStyle/>
          <a:p>
            <a:r>
              <a:rPr lang="en-US" sz="1800" dirty="0">
                <a:latin typeface="Times New Roman" panose="02020603050405020304" pitchFamily="18" charset="0"/>
                <a:cs typeface="Times New Roman" panose="02020603050405020304" pitchFamily="18" charset="0"/>
              </a:rPr>
              <a:t>Suppose I am building a project and need to use Support Vector Regression (SVR). During training, I will provide the model with data points that are plotted on the x-axis and y-axis. These data points represent the input data used by the model.</a:t>
            </a:r>
          </a:p>
          <a:p>
            <a:r>
              <a:rPr lang="en-US" sz="1800" dirty="0">
                <a:latin typeface="Times New Roman" panose="02020603050405020304" pitchFamily="18" charset="0"/>
                <a:cs typeface="Times New Roman" panose="02020603050405020304" pitchFamily="18" charset="0"/>
              </a:rPr>
              <a:t>In a 2D format, some data points might be difficult to view or not easily separable due to overlapping or complex patterns.</a:t>
            </a:r>
            <a:r>
              <a:rPr lang="en-US" sz="1200" dirty="0"/>
              <a:t> </a:t>
            </a:r>
            <a:r>
              <a:rPr lang="en-US" sz="1800" dirty="0">
                <a:latin typeface="Times New Roman" panose="02020603050405020304" pitchFamily="18" charset="0"/>
                <a:cs typeface="Times New Roman" panose="02020603050405020304" pitchFamily="18" charset="0"/>
              </a:rPr>
              <a:t>By applying kernel methods, you can map the 2D data into a higher-dimensional space (e.g., 3D). This transformation can reveal patterns or relationships that are not visible in the original 2D space.</a:t>
            </a:r>
          </a:p>
          <a:p>
            <a:r>
              <a:rPr lang="en-US" sz="1800" dirty="0">
                <a:latin typeface="Times New Roman" panose="02020603050405020304" pitchFamily="18" charset="0"/>
                <a:cs typeface="Times New Roman" panose="02020603050405020304" pitchFamily="18" charset="0"/>
              </a:rPr>
              <a:t>In Support Vector Regression (SVR), instead of classifying data, we fit a prediction line or hyperplane to the data. The goal is to ensure that this line is as close as possible to the majority of the data points.</a:t>
            </a:r>
          </a:p>
          <a:p>
            <a:r>
              <a:rPr lang="en-US" sz="1800" dirty="0">
                <a:latin typeface="Times New Roman" panose="02020603050405020304" pitchFamily="18" charset="0"/>
                <a:cs typeface="Times New Roman" panose="02020603050405020304" pitchFamily="18" charset="0"/>
              </a:rPr>
              <a:t>After creating the prediction line, you create boundary lines at a distance of ε (epsilon) from it. For example, if ε is 5 cm, you place the boundary lines 5 cm above and below the prediction line.</a:t>
            </a:r>
            <a:r>
              <a:rPr lang="en-US" sz="1200" dirty="0"/>
              <a:t> </a:t>
            </a:r>
            <a:r>
              <a:rPr lang="en-US" sz="1800" dirty="0">
                <a:latin typeface="Times New Roman" panose="02020603050405020304" pitchFamily="18" charset="0"/>
                <a:cs typeface="Times New Roman" panose="02020603050405020304" pitchFamily="18" charset="0"/>
              </a:rPr>
              <a:t>The total margin around the prediction line is 2ε. For ε = 5 cm, the total margin is 10 cm.</a:t>
            </a:r>
          </a:p>
          <a:p>
            <a:r>
              <a:rPr lang="en-US" sz="1800" dirty="0">
                <a:latin typeface="Times New Roman" panose="02020603050405020304" pitchFamily="18" charset="0"/>
                <a:cs typeface="Times New Roman" panose="02020603050405020304" pitchFamily="18" charset="0"/>
              </a:rPr>
              <a:t>The main goal is to fit a prediction line so that as many data points as possible fall within the margin tube. If a new data point falls within this margin tube, it is considered well-predicted. Data points outside the margin tube are considered errors, as they deviate from the predicted model.</a:t>
            </a:r>
            <a:endParaRPr lang="en-IN"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B11D14F1-587A-4679-880B-A369954CA62F}"/>
              </a:ext>
            </a:extLst>
          </p:cNvPr>
          <p:cNvPicPr>
            <a:picLocks noChangeAspect="1"/>
          </p:cNvPicPr>
          <p:nvPr/>
        </p:nvPicPr>
        <p:blipFill>
          <a:blip r:embed="rId2"/>
          <a:stretch>
            <a:fillRect/>
          </a:stretch>
        </p:blipFill>
        <p:spPr>
          <a:xfrm>
            <a:off x="838200" y="3685735"/>
            <a:ext cx="5257800" cy="3172264"/>
          </a:xfrm>
          <a:prstGeom prst="rect">
            <a:avLst/>
          </a:prstGeom>
        </p:spPr>
      </p:pic>
      <p:pic>
        <p:nvPicPr>
          <p:cNvPr id="5" name="Content Placeholder 4">
            <a:extLst>
              <a:ext uri="{FF2B5EF4-FFF2-40B4-BE49-F238E27FC236}">
                <a16:creationId xmlns:a16="http://schemas.microsoft.com/office/drawing/2014/main" id="{3CEDA43B-FCA5-B8D3-5400-D04BC856F38A}"/>
              </a:ext>
            </a:extLst>
          </p:cNvPr>
          <p:cNvPicPr>
            <a:picLocks noChangeAspect="1"/>
          </p:cNvPicPr>
          <p:nvPr/>
        </p:nvPicPr>
        <p:blipFill>
          <a:blip r:embed="rId3"/>
          <a:stretch>
            <a:fillRect/>
          </a:stretch>
        </p:blipFill>
        <p:spPr>
          <a:xfrm>
            <a:off x="6260123" y="3685736"/>
            <a:ext cx="5413936" cy="3172264"/>
          </a:xfrm>
          <a:prstGeom prst="rect">
            <a:avLst/>
          </a:prstGeom>
        </p:spPr>
      </p:pic>
    </p:spTree>
    <p:extLst>
      <p:ext uri="{BB962C8B-B14F-4D97-AF65-F5344CB8AC3E}">
        <p14:creationId xmlns:p14="http://schemas.microsoft.com/office/powerpoint/2010/main" val="806996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9AD9-471D-0B4F-71A3-FDCEA097EC99}"/>
              </a:ext>
            </a:extLst>
          </p:cNvPr>
          <p:cNvSpPr>
            <a:spLocks noGrp="1"/>
          </p:cNvSpPr>
          <p:nvPr>
            <p:ph type="title"/>
          </p:nvPr>
        </p:nvSpPr>
        <p:spPr>
          <a:xfrm>
            <a:off x="838200" y="1"/>
            <a:ext cx="10515600" cy="681036"/>
          </a:xfrm>
        </p:spPr>
        <p:txBody>
          <a:bodyPr>
            <a:normAutofit/>
          </a:bodyPr>
          <a:lstStyle/>
          <a:p>
            <a:r>
              <a:rPr lang="en-IN" sz="2800" b="1" i="0" dirty="0">
                <a:effectLst/>
                <a:latin typeface="Times New Roman" panose="02020603050405020304" pitchFamily="18" charset="0"/>
                <a:cs typeface="Times New Roman" panose="02020603050405020304" pitchFamily="18" charset="0"/>
              </a:rPr>
              <a:t>Support Vector Regression (</a:t>
            </a:r>
            <a:r>
              <a:rPr lang="en-US" sz="2800" b="1" dirty="0">
                <a:latin typeface="Times New Roman" panose="02020603050405020304" pitchFamily="18" charset="0"/>
                <a:cs typeface="Times New Roman" panose="02020603050405020304" pitchFamily="18" charset="0"/>
              </a:rPr>
              <a:t>Supervised-Regression):-</a:t>
            </a:r>
            <a:endParaRPr lang="en-IN" sz="2800" dirty="0"/>
          </a:p>
        </p:txBody>
      </p:sp>
      <p:sp>
        <p:nvSpPr>
          <p:cNvPr id="13" name="Content Placeholder 12">
            <a:extLst>
              <a:ext uri="{FF2B5EF4-FFF2-40B4-BE49-F238E27FC236}">
                <a16:creationId xmlns:a16="http://schemas.microsoft.com/office/drawing/2014/main" id="{2C16887A-EA13-D3D8-B704-7F34ACE1563B}"/>
              </a:ext>
            </a:extLst>
          </p:cNvPr>
          <p:cNvSpPr>
            <a:spLocks noGrp="1"/>
          </p:cNvSpPr>
          <p:nvPr>
            <p:ph idx="1"/>
          </p:nvPr>
        </p:nvSpPr>
        <p:spPr>
          <a:xfrm>
            <a:off x="0" y="928468"/>
            <a:ext cx="12192000" cy="5929531"/>
          </a:xfrm>
        </p:spPr>
        <p:txBody>
          <a:bodyPr>
            <a:normAutofit fontScale="25000" lnSpcReduction="20000"/>
          </a:bodyPr>
          <a:lstStyle/>
          <a:p>
            <a:r>
              <a:rPr lang="en-US" sz="8000" b="1" dirty="0">
                <a:latin typeface="Times New Roman" panose="02020603050405020304" pitchFamily="18" charset="0"/>
                <a:cs typeface="Times New Roman" panose="02020603050405020304" pitchFamily="18" charset="0"/>
              </a:rPr>
              <a:t>For example:-</a:t>
            </a:r>
          </a:p>
          <a:p>
            <a:endParaRPr lang="en-US" sz="8000" b="1"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1. Training Data: We have training data points: </a:t>
            </a:r>
          </a:p>
          <a:p>
            <a:r>
              <a:rPr lang="en-US" sz="7200" dirty="0">
                <a:latin typeface="Times New Roman" panose="02020603050405020304" pitchFamily="18" charset="0"/>
                <a:cs typeface="Times New Roman" panose="02020603050405020304" pitchFamily="18" charset="0"/>
              </a:rPr>
              <a:t>   - 1 BHK costs Rs. 110 </a:t>
            </a:r>
          </a:p>
          <a:p>
            <a:r>
              <a:rPr lang="en-US" sz="7200" dirty="0">
                <a:latin typeface="Times New Roman" panose="02020603050405020304" pitchFamily="18" charset="0"/>
                <a:cs typeface="Times New Roman" panose="02020603050405020304" pitchFamily="18" charset="0"/>
              </a:rPr>
              <a:t>   - 2 BHK costs Rs. 210 </a:t>
            </a:r>
          </a:p>
          <a:p>
            <a:endParaRPr lang="en-US" sz="7200"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2. SVR Prediction: You use the SVR technique to predict the price for a 3 BHK house, and it predicts Rs. 340.</a:t>
            </a:r>
          </a:p>
          <a:p>
            <a:endParaRPr lang="en-US" sz="7200"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3. Margin Tube Check:</a:t>
            </a:r>
          </a:p>
          <a:p>
            <a:r>
              <a:rPr lang="en-US" sz="7200" dirty="0">
                <a:latin typeface="Times New Roman" panose="02020603050405020304" pitchFamily="18" charset="0"/>
                <a:cs typeface="Times New Roman" panose="02020603050405020304" pitchFamily="18" charset="0"/>
              </a:rPr>
              <a:t>   - You plot the training data points and the predicted price on a graph.</a:t>
            </a:r>
          </a:p>
          <a:p>
            <a:r>
              <a:rPr lang="en-US" sz="7200" dirty="0">
                <a:latin typeface="Times New Roman" panose="02020603050405020304" pitchFamily="18" charset="0"/>
                <a:cs typeface="Times New Roman" panose="02020603050405020304" pitchFamily="18" charset="0"/>
              </a:rPr>
              <a:t>   - You then create a prediction line (hyperplane) and margin tube around it using the epsilon (ε) value. </a:t>
            </a:r>
          </a:p>
          <a:p>
            <a:endParaRPr lang="en-US" sz="7200"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4. Accuracy Check:</a:t>
            </a:r>
          </a:p>
          <a:p>
            <a:r>
              <a:rPr lang="en-US" sz="7200" dirty="0">
                <a:latin typeface="Times New Roman" panose="02020603050405020304" pitchFamily="18" charset="0"/>
                <a:cs typeface="Times New Roman" panose="02020603050405020304" pitchFamily="18" charset="0"/>
              </a:rPr>
              <a:t>   - You check if the predicted price of Rs. 340 falls within the margin tube around the prediction line.</a:t>
            </a:r>
          </a:p>
          <a:p>
            <a:r>
              <a:rPr lang="en-US" sz="7200" dirty="0">
                <a:latin typeface="Times New Roman" panose="02020603050405020304" pitchFamily="18" charset="0"/>
                <a:cs typeface="Times New Roman" panose="02020603050405020304" pitchFamily="18" charset="0"/>
              </a:rPr>
              <a:t>   - If the Rs. 340 falls within this margin tube, it means the prediction is considered accurate.</a:t>
            </a:r>
          </a:p>
          <a:p>
            <a:endParaRPr lang="en-US" sz="7200" dirty="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So, if your predicted price for a 3 BHK house is Rs. 340 and it falls within the margin tube around the prediction line, then your prediction is accurate based on the SVR model.</a:t>
            </a:r>
            <a:endParaRPr lang="en-IN" sz="7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29028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134C-1A8C-5667-E33F-CE590729C2D4}"/>
              </a:ext>
            </a:extLst>
          </p:cNvPr>
          <p:cNvSpPr>
            <a:spLocks noGrp="1"/>
          </p:cNvSpPr>
          <p:nvPr>
            <p:ph type="title"/>
          </p:nvPr>
        </p:nvSpPr>
        <p:spPr>
          <a:xfrm>
            <a:off x="731520" y="0"/>
            <a:ext cx="11460478" cy="576775"/>
          </a:xfrm>
        </p:spPr>
        <p:txBody>
          <a:bodyPr>
            <a:normAutofit/>
          </a:bodyPr>
          <a:lstStyle/>
          <a:p>
            <a:r>
              <a:rPr lang="en-US" sz="2000" b="1" dirty="0">
                <a:latin typeface="Times New Roman" panose="02020603050405020304" pitchFamily="18" charset="0"/>
                <a:cs typeface="Times New Roman" panose="02020603050405020304" pitchFamily="18" charset="0"/>
              </a:rPr>
              <a:t>Lets see the same example of SVR in pictorial representation:-</a:t>
            </a:r>
            <a:endParaRPr lang="en-IN" sz="2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ECC0F647-8635-A6AC-330E-215D2139E7A7}"/>
              </a:ext>
            </a:extLst>
          </p:cNvPr>
          <p:cNvPicPr>
            <a:picLocks noGrp="1" noChangeAspect="1"/>
          </p:cNvPicPr>
          <p:nvPr>
            <p:ph idx="1"/>
          </p:nvPr>
        </p:nvPicPr>
        <p:blipFill>
          <a:blip r:embed="rId2"/>
          <a:stretch>
            <a:fillRect/>
          </a:stretch>
        </p:blipFill>
        <p:spPr>
          <a:xfrm>
            <a:off x="0" y="745588"/>
            <a:ext cx="12192000" cy="6112411"/>
          </a:xfrm>
          <a:prstGeom prst="rect">
            <a:avLst/>
          </a:prstGeom>
        </p:spPr>
      </p:pic>
    </p:spTree>
    <p:extLst>
      <p:ext uri="{BB962C8B-B14F-4D97-AF65-F5344CB8AC3E}">
        <p14:creationId xmlns:p14="http://schemas.microsoft.com/office/powerpoint/2010/main" val="30587168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9289-A0C4-721F-9F47-CD4E948A2480}"/>
              </a:ext>
            </a:extLst>
          </p:cNvPr>
          <p:cNvSpPr>
            <a:spLocks noGrp="1"/>
          </p:cNvSpPr>
          <p:nvPr>
            <p:ph type="title"/>
          </p:nvPr>
        </p:nvSpPr>
        <p:spPr>
          <a:xfrm>
            <a:off x="838200" y="2"/>
            <a:ext cx="10515600" cy="773722"/>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55D1C27-E57B-9AC4-45C5-582ABE2296EE}"/>
              </a:ext>
            </a:extLst>
          </p:cNvPr>
          <p:cNvPicPr>
            <a:picLocks noGrp="1" noChangeAspect="1"/>
          </p:cNvPicPr>
          <p:nvPr>
            <p:ph idx="1"/>
          </p:nvPr>
        </p:nvPicPr>
        <p:blipFill>
          <a:blip r:embed="rId2"/>
          <a:stretch>
            <a:fillRect/>
          </a:stretch>
        </p:blipFill>
        <p:spPr>
          <a:xfrm>
            <a:off x="0" y="974188"/>
            <a:ext cx="11950831" cy="4909624"/>
          </a:xfrm>
        </p:spPr>
      </p:pic>
    </p:spTree>
    <p:extLst>
      <p:ext uri="{BB962C8B-B14F-4D97-AF65-F5344CB8AC3E}">
        <p14:creationId xmlns:p14="http://schemas.microsoft.com/office/powerpoint/2010/main" val="7404509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D8DF-F3AC-4878-46E7-2BDA8ED3F6FC}"/>
              </a:ext>
            </a:extLst>
          </p:cNvPr>
          <p:cNvSpPr>
            <a:spLocks noGrp="1"/>
          </p:cNvSpPr>
          <p:nvPr>
            <p:ph type="title"/>
          </p:nvPr>
        </p:nvSpPr>
        <p:spPr>
          <a:xfrm>
            <a:off x="2025748" y="1"/>
            <a:ext cx="9328052" cy="886264"/>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4" name="Content Placeholder 4">
            <a:extLst>
              <a:ext uri="{FF2B5EF4-FFF2-40B4-BE49-F238E27FC236}">
                <a16:creationId xmlns:a16="http://schemas.microsoft.com/office/drawing/2014/main" id="{CA0DAA46-8B86-EA8D-2494-40DCE02B8DA1}"/>
              </a:ext>
            </a:extLst>
          </p:cNvPr>
          <p:cNvPicPr>
            <a:picLocks noGrp="1" noChangeAspect="1"/>
          </p:cNvPicPr>
          <p:nvPr>
            <p:ph idx="1"/>
          </p:nvPr>
        </p:nvPicPr>
        <p:blipFill>
          <a:blip r:embed="rId2"/>
          <a:stretch>
            <a:fillRect/>
          </a:stretch>
        </p:blipFill>
        <p:spPr>
          <a:xfrm>
            <a:off x="196948" y="998805"/>
            <a:ext cx="11648049" cy="5859193"/>
          </a:xfrm>
        </p:spPr>
      </p:pic>
    </p:spTree>
    <p:extLst>
      <p:ext uri="{BB962C8B-B14F-4D97-AF65-F5344CB8AC3E}">
        <p14:creationId xmlns:p14="http://schemas.microsoft.com/office/powerpoint/2010/main" val="2591701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BED1-D081-CB1B-1F1F-0AB79E31C321}"/>
              </a:ext>
            </a:extLst>
          </p:cNvPr>
          <p:cNvSpPr>
            <a:spLocks noGrp="1"/>
          </p:cNvSpPr>
          <p:nvPr>
            <p:ph type="title"/>
          </p:nvPr>
        </p:nvSpPr>
        <p:spPr>
          <a:xfrm>
            <a:off x="838200" y="1"/>
            <a:ext cx="10515600" cy="773722"/>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AEE7852B-897E-4B94-E941-B214146FE151}"/>
              </a:ext>
            </a:extLst>
          </p:cNvPr>
          <p:cNvPicPr>
            <a:picLocks noGrp="1" noChangeAspect="1"/>
          </p:cNvPicPr>
          <p:nvPr>
            <p:ph idx="1"/>
          </p:nvPr>
        </p:nvPicPr>
        <p:blipFill>
          <a:blip r:embed="rId2"/>
          <a:stretch>
            <a:fillRect/>
          </a:stretch>
        </p:blipFill>
        <p:spPr>
          <a:xfrm>
            <a:off x="838200" y="1061322"/>
            <a:ext cx="10515600" cy="4735356"/>
          </a:xfrm>
        </p:spPr>
      </p:pic>
    </p:spTree>
    <p:extLst>
      <p:ext uri="{BB962C8B-B14F-4D97-AF65-F5344CB8AC3E}">
        <p14:creationId xmlns:p14="http://schemas.microsoft.com/office/powerpoint/2010/main" val="3327458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DA60-EDAC-556E-B7DB-8073CADA86BB}"/>
              </a:ext>
            </a:extLst>
          </p:cNvPr>
          <p:cNvSpPr>
            <a:spLocks noGrp="1"/>
          </p:cNvSpPr>
          <p:nvPr>
            <p:ph type="title"/>
          </p:nvPr>
        </p:nvSpPr>
        <p:spPr>
          <a:xfrm>
            <a:off x="1828800" y="2"/>
            <a:ext cx="9525000" cy="999330"/>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2D574062-1A6A-11CB-7C0D-2E047C7E91D1}"/>
              </a:ext>
            </a:extLst>
          </p:cNvPr>
          <p:cNvPicPr>
            <a:picLocks noGrp="1" noChangeAspect="1"/>
          </p:cNvPicPr>
          <p:nvPr>
            <p:ph idx="1"/>
          </p:nvPr>
        </p:nvPicPr>
        <p:blipFill>
          <a:blip r:embed="rId2"/>
          <a:stretch>
            <a:fillRect/>
          </a:stretch>
        </p:blipFill>
        <p:spPr>
          <a:xfrm>
            <a:off x="0" y="1125414"/>
            <a:ext cx="12192000" cy="5732583"/>
          </a:xfrm>
        </p:spPr>
      </p:pic>
    </p:spTree>
    <p:extLst>
      <p:ext uri="{BB962C8B-B14F-4D97-AF65-F5344CB8AC3E}">
        <p14:creationId xmlns:p14="http://schemas.microsoft.com/office/powerpoint/2010/main" val="114562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2BB6-4E20-5AAE-BC8E-E13886C2E00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DADC297-7BC1-1BC3-FDCF-877BDA6DCDA3}"/>
              </a:ext>
            </a:extLst>
          </p:cNvPr>
          <p:cNvPicPr>
            <a:picLocks noGrp="1" noChangeAspect="1"/>
          </p:cNvPicPr>
          <p:nvPr>
            <p:ph idx="1"/>
          </p:nvPr>
        </p:nvPicPr>
        <p:blipFill>
          <a:blip r:embed="rId2"/>
          <a:stretch>
            <a:fillRect/>
          </a:stretch>
        </p:blipFill>
        <p:spPr>
          <a:xfrm>
            <a:off x="534571" y="365126"/>
            <a:ext cx="11296357" cy="6232622"/>
          </a:xfrm>
        </p:spPr>
      </p:pic>
    </p:spTree>
    <p:extLst>
      <p:ext uri="{BB962C8B-B14F-4D97-AF65-F5344CB8AC3E}">
        <p14:creationId xmlns:p14="http://schemas.microsoft.com/office/powerpoint/2010/main" val="6654352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7F1E-6B91-EC85-D085-59BE6F263F43}"/>
              </a:ext>
            </a:extLst>
          </p:cNvPr>
          <p:cNvSpPr>
            <a:spLocks noGrp="1"/>
          </p:cNvSpPr>
          <p:nvPr>
            <p:ph type="title"/>
          </p:nvPr>
        </p:nvSpPr>
        <p:spPr>
          <a:xfrm>
            <a:off x="1941342" y="1"/>
            <a:ext cx="9412458" cy="576774"/>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47BCC8E2-6AF9-30F3-9F9F-339B52E9E158}"/>
              </a:ext>
            </a:extLst>
          </p:cNvPr>
          <p:cNvPicPr>
            <a:picLocks noGrp="1" noChangeAspect="1"/>
          </p:cNvPicPr>
          <p:nvPr>
            <p:ph idx="1"/>
          </p:nvPr>
        </p:nvPicPr>
        <p:blipFill>
          <a:blip r:embed="rId2"/>
          <a:stretch>
            <a:fillRect/>
          </a:stretch>
        </p:blipFill>
        <p:spPr>
          <a:xfrm>
            <a:off x="0" y="832179"/>
            <a:ext cx="12192000" cy="6025820"/>
          </a:xfrm>
        </p:spPr>
      </p:pic>
    </p:spTree>
    <p:extLst>
      <p:ext uri="{BB962C8B-B14F-4D97-AF65-F5344CB8AC3E}">
        <p14:creationId xmlns:p14="http://schemas.microsoft.com/office/powerpoint/2010/main" val="4110866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1B77-5AF1-E221-8583-5B655F2DE3CE}"/>
              </a:ext>
            </a:extLst>
          </p:cNvPr>
          <p:cNvSpPr>
            <a:spLocks noGrp="1"/>
          </p:cNvSpPr>
          <p:nvPr>
            <p:ph type="title"/>
          </p:nvPr>
        </p:nvSpPr>
        <p:spPr>
          <a:xfrm>
            <a:off x="2278966" y="1"/>
            <a:ext cx="9074834" cy="681036"/>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9A9B07FC-5F54-81FE-FEFA-4404F5B1E67C}"/>
              </a:ext>
            </a:extLst>
          </p:cNvPr>
          <p:cNvPicPr>
            <a:picLocks noGrp="1" noChangeAspect="1"/>
          </p:cNvPicPr>
          <p:nvPr>
            <p:ph idx="1"/>
          </p:nvPr>
        </p:nvPicPr>
        <p:blipFill>
          <a:blip r:embed="rId2"/>
          <a:stretch>
            <a:fillRect/>
          </a:stretch>
        </p:blipFill>
        <p:spPr>
          <a:xfrm>
            <a:off x="886265" y="940680"/>
            <a:ext cx="10761783" cy="5917319"/>
          </a:xfrm>
        </p:spPr>
      </p:pic>
    </p:spTree>
    <p:extLst>
      <p:ext uri="{BB962C8B-B14F-4D97-AF65-F5344CB8AC3E}">
        <p14:creationId xmlns:p14="http://schemas.microsoft.com/office/powerpoint/2010/main" val="479639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0EE4-6C23-4A7A-9B7F-C2DCA6C3DDF3}"/>
              </a:ext>
            </a:extLst>
          </p:cNvPr>
          <p:cNvSpPr>
            <a:spLocks noGrp="1"/>
          </p:cNvSpPr>
          <p:nvPr>
            <p:ph type="title"/>
          </p:nvPr>
        </p:nvSpPr>
        <p:spPr>
          <a:xfrm>
            <a:off x="2124222" y="1"/>
            <a:ext cx="9229578" cy="681036"/>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BF39E04D-7715-B163-2377-59662D11BCB3}"/>
              </a:ext>
            </a:extLst>
          </p:cNvPr>
          <p:cNvPicPr>
            <a:picLocks noGrp="1" noChangeAspect="1"/>
          </p:cNvPicPr>
          <p:nvPr>
            <p:ph idx="1"/>
          </p:nvPr>
        </p:nvPicPr>
        <p:blipFill>
          <a:blip r:embed="rId2"/>
          <a:stretch>
            <a:fillRect/>
          </a:stretch>
        </p:blipFill>
        <p:spPr>
          <a:xfrm>
            <a:off x="154745" y="1032729"/>
            <a:ext cx="10832123" cy="5424341"/>
          </a:xfrm>
        </p:spPr>
      </p:pic>
    </p:spTree>
    <p:extLst>
      <p:ext uri="{BB962C8B-B14F-4D97-AF65-F5344CB8AC3E}">
        <p14:creationId xmlns:p14="http://schemas.microsoft.com/office/powerpoint/2010/main" val="33398697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C4C8-6A72-3B72-A193-523A9C913647}"/>
              </a:ext>
            </a:extLst>
          </p:cNvPr>
          <p:cNvSpPr>
            <a:spLocks noGrp="1"/>
          </p:cNvSpPr>
          <p:nvPr>
            <p:ph type="title"/>
          </p:nvPr>
        </p:nvSpPr>
        <p:spPr>
          <a:xfrm>
            <a:off x="1997612" y="1"/>
            <a:ext cx="9356188" cy="681036"/>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6A338A87-654F-69DA-C48E-08907BB03505}"/>
              </a:ext>
            </a:extLst>
          </p:cNvPr>
          <p:cNvSpPr>
            <a:spLocks noGrp="1"/>
          </p:cNvSpPr>
          <p:nvPr>
            <p:ph idx="1"/>
          </p:nvPr>
        </p:nvSpPr>
        <p:spPr>
          <a:xfrm>
            <a:off x="838200" y="970671"/>
            <a:ext cx="10515600" cy="5206292"/>
          </a:xfrm>
        </p:spPr>
        <p:txBody>
          <a:bodyPr/>
          <a:lstStyle/>
          <a:p>
            <a:pPr marL="0" indent="0">
              <a:buNone/>
            </a:pPr>
            <a:r>
              <a:rPr lang="en-IN" sz="2400" b="1" i="0" dirty="0">
                <a:solidFill>
                  <a:srgbClr val="000000"/>
                </a:solidFill>
                <a:effectLst/>
                <a:latin typeface="Times New Roman" panose="02020603050405020304" pitchFamily="18" charset="0"/>
                <a:cs typeface="Times New Roman" panose="02020603050405020304" pitchFamily="18" charset="0"/>
              </a:rPr>
              <a:t>2. Multiple Linear Regression-</a:t>
            </a:r>
          </a:p>
          <a:p>
            <a:r>
              <a:rPr lang="en-IN" sz="1800" i="0" dirty="0">
                <a:solidFill>
                  <a:srgbClr val="000000"/>
                </a:solidFill>
                <a:effectLst/>
                <a:latin typeface="Times New Roman" panose="02020603050405020304" pitchFamily="18" charset="0"/>
                <a:cs typeface="Times New Roman" panose="02020603050405020304" pitchFamily="18" charset="0"/>
              </a:rPr>
              <a:t>In Linear regression model, we have one dependent and one independent variable. </a:t>
            </a:r>
          </a:p>
          <a:p>
            <a:r>
              <a:rPr lang="en-IN" sz="1800" dirty="0">
                <a:solidFill>
                  <a:srgbClr val="000000"/>
                </a:solidFill>
                <a:latin typeface="Times New Roman" panose="02020603050405020304" pitchFamily="18" charset="0"/>
                <a:cs typeface="Times New Roman" panose="02020603050405020304" pitchFamily="18" charset="0"/>
              </a:rPr>
              <a:t>Multiple regression model involves multiple predictors or independent variables and one dependent variable.</a:t>
            </a:r>
          </a:p>
          <a:p>
            <a:r>
              <a:rPr lang="en-IN" sz="1800" i="0" dirty="0">
                <a:solidFill>
                  <a:srgbClr val="000000"/>
                </a:solidFill>
                <a:effectLst/>
                <a:latin typeface="Times New Roman" panose="02020603050405020304" pitchFamily="18" charset="0"/>
                <a:cs typeface="Times New Roman" panose="02020603050405020304" pitchFamily="18" charset="0"/>
              </a:rPr>
              <a:t>This is an extension of the linear regression problem.</a:t>
            </a:r>
          </a:p>
          <a:p>
            <a:endParaRPr lang="en-IN" sz="1800" dirty="0">
              <a:solidFill>
                <a:srgbClr val="000000"/>
              </a:solidFill>
              <a:latin typeface="Times New Roman" panose="02020603050405020304" pitchFamily="18" charset="0"/>
              <a:cs typeface="Times New Roman" panose="02020603050405020304" pitchFamily="18" charset="0"/>
            </a:endParaRPr>
          </a:p>
          <a:p>
            <a:r>
              <a:rPr lang="en-IN" sz="1800" i="0" dirty="0">
                <a:solidFill>
                  <a:srgbClr val="000000"/>
                </a:solidFill>
                <a:effectLst/>
                <a:latin typeface="Times New Roman" panose="02020603050405020304" pitchFamily="18" charset="0"/>
                <a:cs typeface="Times New Roman" panose="02020603050405020304" pitchFamily="18" charset="0"/>
              </a:rPr>
              <a:t>The multiple regression of two variable x1 and x2 which are independent are given below:-</a:t>
            </a:r>
          </a:p>
          <a:p>
            <a:pPr marL="0" indent="0">
              <a:buNone/>
            </a:pPr>
            <a:r>
              <a:rPr lang="en-IN" sz="1800" dirty="0">
                <a:solidFill>
                  <a:srgbClr val="000000"/>
                </a:solidFill>
                <a:latin typeface="Times New Roman" panose="02020603050405020304" pitchFamily="18" charset="0"/>
                <a:cs typeface="Times New Roman" panose="02020603050405020304" pitchFamily="18" charset="0"/>
              </a:rPr>
              <a:t>                                                                    </a:t>
            </a:r>
          </a:p>
          <a:p>
            <a:pPr marL="0" indent="0">
              <a:buNone/>
            </a:pPr>
            <a:r>
              <a:rPr lang="en-IN" sz="1800" i="0" dirty="0">
                <a:solidFill>
                  <a:srgbClr val="000000"/>
                </a:solidFill>
                <a:effectLst/>
                <a:latin typeface="Times New Roman" panose="02020603050405020304" pitchFamily="18" charset="0"/>
                <a:cs typeface="Times New Roman" panose="02020603050405020304" pitchFamily="18" charset="0"/>
              </a:rPr>
              <a:t>                                                                  </a:t>
            </a:r>
          </a:p>
          <a:p>
            <a:r>
              <a:rPr lang="en-IN" sz="1800" dirty="0">
                <a:solidFill>
                  <a:srgbClr val="000000"/>
                </a:solidFill>
                <a:latin typeface="Times New Roman" panose="02020603050405020304" pitchFamily="18" charset="0"/>
                <a:cs typeface="Times New Roman" panose="02020603050405020304" pitchFamily="18" charset="0"/>
              </a:rPr>
              <a:t>For “n” independent variable:-</a:t>
            </a:r>
          </a:p>
          <a:p>
            <a:endParaRPr lang="en-IN" sz="1800" i="0" dirty="0">
              <a:solidFill>
                <a:srgbClr val="000000"/>
              </a:solidFill>
              <a:effectLst/>
              <a:latin typeface="Times New Roman" panose="02020603050405020304" pitchFamily="18" charset="0"/>
              <a:cs typeface="Times New Roman" panose="02020603050405020304" pitchFamily="18" charset="0"/>
            </a:endParaRPr>
          </a:p>
          <a:p>
            <a:endParaRPr lang="en-IN" sz="1800" i="0" dirty="0">
              <a:solidFill>
                <a:srgbClr val="000000"/>
              </a:solidFill>
              <a:effectLst/>
              <a:latin typeface="Times New Roman" panose="02020603050405020304" pitchFamily="18" charset="0"/>
              <a:cs typeface="Times New Roman" panose="02020603050405020304" pitchFamily="18" charset="0"/>
            </a:endParaRPr>
          </a:p>
          <a:p>
            <a:r>
              <a:rPr lang="en-IN" sz="1800" dirty="0">
                <a:solidFill>
                  <a:srgbClr val="000000"/>
                </a:solidFill>
                <a:latin typeface="Times New Roman" panose="02020603050405020304" pitchFamily="18" charset="0"/>
                <a:cs typeface="Times New Roman" panose="02020603050405020304" pitchFamily="18" charset="0"/>
              </a:rPr>
              <a:t>Here, a0, a1…an are the coefficients of multiple regression models. x1, x2…..</a:t>
            </a:r>
            <a:r>
              <a:rPr lang="en-IN" sz="1800" dirty="0" err="1">
                <a:solidFill>
                  <a:srgbClr val="000000"/>
                </a:solidFill>
                <a:latin typeface="Times New Roman" panose="02020603050405020304" pitchFamily="18" charset="0"/>
                <a:cs typeface="Times New Roman" panose="02020603050405020304" pitchFamily="18" charset="0"/>
              </a:rPr>
              <a:t>xn</a:t>
            </a:r>
            <a:r>
              <a:rPr lang="en-IN" sz="1800" dirty="0">
                <a:solidFill>
                  <a:srgbClr val="000000"/>
                </a:solidFill>
                <a:latin typeface="Times New Roman" panose="02020603050405020304" pitchFamily="18" charset="0"/>
                <a:cs typeface="Times New Roman" panose="02020603050405020304" pitchFamily="18" charset="0"/>
              </a:rPr>
              <a:t> are the independent variable. </a:t>
            </a:r>
            <a:endParaRPr lang="en-IN" sz="1800" i="0" dirty="0">
              <a:solidFill>
                <a:srgbClr val="000000"/>
              </a:solidFill>
              <a:effectLst/>
              <a:latin typeface="Times New Roman" panose="02020603050405020304" pitchFamily="18" charset="0"/>
              <a:cs typeface="Times New Roman" panose="02020603050405020304" pitchFamily="18" charset="0"/>
            </a:endParaRPr>
          </a:p>
          <a:p>
            <a:endParaRPr lang="en-IN" sz="1800" i="0" dirty="0">
              <a:solidFill>
                <a:srgbClr val="000000"/>
              </a:solidFill>
              <a:effectLst/>
              <a:latin typeface="Times New Roman" panose="02020603050405020304" pitchFamily="18" charset="0"/>
              <a:cs typeface="Times New Roman" panose="02020603050405020304" pitchFamily="18" charset="0"/>
            </a:endParaRPr>
          </a:p>
          <a:p>
            <a:endParaRPr lang="en-IN" sz="2400" b="1" i="0" dirty="0">
              <a:solidFill>
                <a:srgbClr val="000000"/>
              </a:solidFill>
              <a:effectLst/>
              <a:latin typeface="Times New Roman" panose="02020603050405020304" pitchFamily="18" charset="0"/>
              <a:cs typeface="Times New Roman" panose="02020603050405020304" pitchFamily="18" charset="0"/>
            </a:endParaRPr>
          </a:p>
          <a:p>
            <a:endParaRPr lang="en-IN" sz="2400" b="1" i="0" dirty="0">
              <a:solidFill>
                <a:srgbClr val="020202"/>
              </a:solidFill>
              <a:effectLst/>
              <a:latin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023B8306-0EFC-5A79-BD0D-820E226C510E}"/>
              </a:ext>
            </a:extLst>
          </p:cNvPr>
          <p:cNvPicPr>
            <a:picLocks noChangeAspect="1"/>
          </p:cNvPicPr>
          <p:nvPr/>
        </p:nvPicPr>
        <p:blipFill>
          <a:blip r:embed="rId2"/>
          <a:stretch>
            <a:fillRect/>
          </a:stretch>
        </p:blipFill>
        <p:spPr>
          <a:xfrm>
            <a:off x="1406476" y="3397604"/>
            <a:ext cx="3067050" cy="555418"/>
          </a:xfrm>
          <a:prstGeom prst="rect">
            <a:avLst/>
          </a:prstGeom>
        </p:spPr>
      </p:pic>
      <p:pic>
        <p:nvPicPr>
          <p:cNvPr id="11" name="Picture 10">
            <a:extLst>
              <a:ext uri="{FF2B5EF4-FFF2-40B4-BE49-F238E27FC236}">
                <a16:creationId xmlns:a16="http://schemas.microsoft.com/office/drawing/2014/main" id="{CD068F3A-3DAB-99F6-D6DF-12752819CA33}"/>
              </a:ext>
            </a:extLst>
          </p:cNvPr>
          <p:cNvPicPr>
            <a:picLocks noChangeAspect="1"/>
          </p:cNvPicPr>
          <p:nvPr/>
        </p:nvPicPr>
        <p:blipFill>
          <a:blip r:embed="rId3"/>
          <a:stretch>
            <a:fillRect/>
          </a:stretch>
        </p:blipFill>
        <p:spPr>
          <a:xfrm>
            <a:off x="1549351" y="4550641"/>
            <a:ext cx="4330944" cy="555417"/>
          </a:xfrm>
          <a:prstGeom prst="rect">
            <a:avLst/>
          </a:prstGeom>
        </p:spPr>
      </p:pic>
    </p:spTree>
    <p:extLst>
      <p:ext uri="{BB962C8B-B14F-4D97-AF65-F5344CB8AC3E}">
        <p14:creationId xmlns:p14="http://schemas.microsoft.com/office/powerpoint/2010/main" val="3008081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D697-B5BC-7195-565B-CAA84344E548}"/>
              </a:ext>
            </a:extLst>
          </p:cNvPr>
          <p:cNvSpPr>
            <a:spLocks noGrp="1"/>
          </p:cNvSpPr>
          <p:nvPr>
            <p:ph type="title"/>
          </p:nvPr>
        </p:nvSpPr>
        <p:spPr>
          <a:xfrm>
            <a:off x="1744394" y="1"/>
            <a:ext cx="9609406" cy="681036"/>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57A1E3A9-D232-BBC6-EE45-9A13CF4E81E9}"/>
              </a:ext>
            </a:extLst>
          </p:cNvPr>
          <p:cNvSpPr>
            <a:spLocks noGrp="1"/>
          </p:cNvSpPr>
          <p:nvPr>
            <p:ph idx="1"/>
          </p:nvPr>
        </p:nvSpPr>
        <p:spPr>
          <a:xfrm>
            <a:off x="838200" y="787790"/>
            <a:ext cx="10515600" cy="6070209"/>
          </a:xfrm>
        </p:spPr>
        <p:txBody>
          <a:bodyPr>
            <a:normAutofit/>
          </a:bodyPr>
          <a:lstStyle/>
          <a:p>
            <a:r>
              <a:rPr lang="en-US" sz="1800" dirty="0">
                <a:latin typeface="Times New Roman" panose="02020603050405020304" pitchFamily="18" charset="0"/>
                <a:cs typeface="Times New Roman" panose="02020603050405020304" pitchFamily="18" charset="0"/>
              </a:rPr>
              <a:t>Suppose, we have a dataset of two independent variables x1 and x2. y is the dependent variable.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Here, the matrices for y and x are given as shown:-</a:t>
            </a:r>
          </a:p>
          <a:p>
            <a:pPr marL="0" indent="0">
              <a:buNone/>
            </a:pPr>
            <a:r>
              <a:rPr lang="en-US" sz="1800" dirty="0">
                <a:latin typeface="Times New Roman" panose="02020603050405020304" pitchFamily="18" charset="0"/>
                <a:cs typeface="Times New Roman" panose="02020603050405020304" pitchFamily="18" charset="0"/>
              </a:rPr>
              <a:t>    Remember, in matrices form of X( independent  </a:t>
            </a:r>
          </a:p>
          <a:p>
            <a:pPr marL="0" indent="0">
              <a:buNone/>
            </a:pPr>
            <a:r>
              <a:rPr lang="en-US" sz="1800" dirty="0">
                <a:latin typeface="Times New Roman" panose="02020603050405020304" pitchFamily="18" charset="0"/>
                <a:cs typeface="Times New Roman" panose="02020603050405020304" pitchFamily="18" charset="0"/>
              </a:rPr>
              <a:t>    variable ), the first column is always bias, which </a:t>
            </a:r>
          </a:p>
          <a:p>
            <a:pPr marL="0" indent="0">
              <a:buNone/>
            </a:pPr>
            <a:r>
              <a:rPr lang="en-US" sz="1800" dirty="0">
                <a:latin typeface="Times New Roman" panose="02020603050405020304" pitchFamily="18" charset="0"/>
                <a:cs typeface="Times New Roman" panose="02020603050405020304" pitchFamily="18" charset="0"/>
              </a:rPr>
              <a:t>    consists 1 value, the reason why the first column is</a:t>
            </a:r>
          </a:p>
          <a:p>
            <a:pPr marL="0" indent="0">
              <a:buNone/>
            </a:pPr>
            <a:r>
              <a:rPr lang="en-US" sz="1800" dirty="0">
                <a:latin typeface="Times New Roman" panose="02020603050405020304" pitchFamily="18" charset="0"/>
                <a:cs typeface="Times New Roman" panose="02020603050405020304" pitchFamily="18" charset="0"/>
              </a:rPr>
              <a:t>    bias because here, a0 is intercept or bias term</a:t>
            </a:r>
            <a:r>
              <a:rPr lang="en-US" sz="12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The 2</a:t>
            </a:r>
            <a:r>
              <a:rPr lang="en-IN" sz="1800" baseline="30000" dirty="0">
                <a:latin typeface="Times New Roman" panose="02020603050405020304" pitchFamily="18" charset="0"/>
                <a:cs typeface="Times New Roman" panose="02020603050405020304" pitchFamily="18" charset="0"/>
              </a:rPr>
              <a:t>nd</a:t>
            </a:r>
            <a:r>
              <a:rPr lang="en-IN" sz="1800" dirty="0">
                <a:latin typeface="Times New Roman" panose="02020603050405020304" pitchFamily="18" charset="0"/>
                <a:cs typeface="Times New Roman" panose="02020603050405020304" pitchFamily="18" charset="0"/>
              </a:rPr>
              <a:t> column is the first independent variable. The 3</a:t>
            </a:r>
            <a:r>
              <a:rPr lang="en-IN" sz="1800" baseline="30000" dirty="0">
                <a:latin typeface="Times New Roman" panose="02020603050405020304" pitchFamily="18" charset="0"/>
                <a:cs typeface="Times New Roman" panose="02020603050405020304" pitchFamily="18" charset="0"/>
              </a:rPr>
              <a:t>rd</a:t>
            </a:r>
            <a:r>
              <a:rPr lang="en-IN" sz="1800" dirty="0">
                <a:latin typeface="Times New Roman" panose="02020603050405020304" pitchFamily="18" charset="0"/>
                <a:cs typeface="Times New Roman" panose="02020603050405020304" pitchFamily="18" charset="0"/>
              </a:rPr>
              <a:t> column is the second independent variable. In y also, same variable. </a:t>
            </a:r>
          </a:p>
        </p:txBody>
      </p:sp>
      <p:pic>
        <p:nvPicPr>
          <p:cNvPr id="5" name="Picture 4">
            <a:extLst>
              <a:ext uri="{FF2B5EF4-FFF2-40B4-BE49-F238E27FC236}">
                <a16:creationId xmlns:a16="http://schemas.microsoft.com/office/drawing/2014/main" id="{F64F2277-FC55-8C4B-4AB7-FEE5186F7EC5}"/>
              </a:ext>
            </a:extLst>
          </p:cNvPr>
          <p:cNvPicPr>
            <a:picLocks noChangeAspect="1"/>
          </p:cNvPicPr>
          <p:nvPr/>
        </p:nvPicPr>
        <p:blipFill>
          <a:blip r:embed="rId2"/>
          <a:stretch>
            <a:fillRect/>
          </a:stretch>
        </p:blipFill>
        <p:spPr>
          <a:xfrm>
            <a:off x="1153550" y="1225409"/>
            <a:ext cx="3612539" cy="2613680"/>
          </a:xfrm>
          <a:prstGeom prst="rect">
            <a:avLst/>
          </a:prstGeom>
        </p:spPr>
      </p:pic>
      <p:pic>
        <p:nvPicPr>
          <p:cNvPr id="7" name="Picture 6">
            <a:extLst>
              <a:ext uri="{FF2B5EF4-FFF2-40B4-BE49-F238E27FC236}">
                <a16:creationId xmlns:a16="http://schemas.microsoft.com/office/drawing/2014/main" id="{259AE5D5-1BA4-819E-E748-735D193618CB}"/>
              </a:ext>
            </a:extLst>
          </p:cNvPr>
          <p:cNvPicPr>
            <a:picLocks noChangeAspect="1"/>
          </p:cNvPicPr>
          <p:nvPr/>
        </p:nvPicPr>
        <p:blipFill rotWithShape="1">
          <a:blip r:embed="rId3"/>
          <a:srcRect t="5927"/>
          <a:stretch/>
        </p:blipFill>
        <p:spPr>
          <a:xfrm>
            <a:off x="5894363" y="4009293"/>
            <a:ext cx="5205046" cy="1871002"/>
          </a:xfrm>
          <a:prstGeom prst="rect">
            <a:avLst/>
          </a:prstGeom>
        </p:spPr>
      </p:pic>
    </p:spTree>
    <p:extLst>
      <p:ext uri="{BB962C8B-B14F-4D97-AF65-F5344CB8AC3E}">
        <p14:creationId xmlns:p14="http://schemas.microsoft.com/office/powerpoint/2010/main" val="19475089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531B-DFC5-2A86-1ABF-D280F12454A2}"/>
              </a:ext>
            </a:extLst>
          </p:cNvPr>
          <p:cNvSpPr>
            <a:spLocks noGrp="1"/>
          </p:cNvSpPr>
          <p:nvPr>
            <p:ph type="title"/>
          </p:nvPr>
        </p:nvSpPr>
        <p:spPr>
          <a:xfrm>
            <a:off x="2166424" y="1"/>
            <a:ext cx="9187375" cy="492368"/>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7311C5E2-0B1D-F90E-E2A6-7FAF345EEF01}"/>
              </a:ext>
            </a:extLst>
          </p:cNvPr>
          <p:cNvSpPr>
            <a:spLocks noGrp="1"/>
          </p:cNvSpPr>
          <p:nvPr>
            <p:ph idx="1"/>
          </p:nvPr>
        </p:nvSpPr>
        <p:spPr>
          <a:xfrm>
            <a:off x="838200" y="731520"/>
            <a:ext cx="10515600" cy="6126479"/>
          </a:xfrm>
        </p:spPr>
        <p:txBody>
          <a:bodyPr>
            <a:normAutofit/>
          </a:bodyPr>
          <a:lstStyle/>
          <a:p>
            <a:r>
              <a:rPr lang="en-US" sz="1800" dirty="0">
                <a:latin typeface="Times New Roman" panose="02020603050405020304" pitchFamily="18" charset="0"/>
                <a:cs typeface="Times New Roman" panose="02020603050405020304" pitchFamily="18" charset="0"/>
              </a:rPr>
              <a:t>Here, we have to calculate coefficients. The coefficient of the multiple regression equation is given as:-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Formula (for matrix form) :-</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First row of first matrix is </a:t>
            </a:r>
            <a:r>
              <a:rPr lang="en-US" sz="1800" dirty="0" err="1">
                <a:latin typeface="Times New Roman" panose="02020603050405020304" pitchFamily="18" charset="0"/>
                <a:cs typeface="Times New Roman" panose="02020603050405020304" pitchFamily="18" charset="0"/>
              </a:rPr>
              <a:t>multipled</a:t>
            </a:r>
            <a:r>
              <a:rPr lang="en-US" sz="1800" dirty="0">
                <a:latin typeface="Times New Roman" panose="02020603050405020304" pitchFamily="18" charset="0"/>
                <a:cs typeface="Times New Roman" panose="02020603050405020304" pitchFamily="18" charset="0"/>
              </a:rPr>
              <a:t> to f</a:t>
            </a:r>
          </a:p>
          <a:p>
            <a:pPr marL="0" indent="0">
              <a:buNone/>
            </a:pPr>
            <a:r>
              <a:rPr lang="en-US" sz="1800" dirty="0">
                <a:latin typeface="Times New Roman" panose="02020603050405020304" pitchFamily="18" charset="0"/>
                <a:cs typeface="Times New Roman" panose="02020603050405020304" pitchFamily="18" charset="0"/>
              </a:rPr>
              <a:t>                                                                                                                    </a:t>
            </a:r>
          </a:p>
          <a:p>
            <a:endParaRPr lang="en-IN" dirty="0"/>
          </a:p>
        </p:txBody>
      </p:sp>
      <p:pic>
        <p:nvPicPr>
          <p:cNvPr id="7" name="Picture 6">
            <a:extLst>
              <a:ext uri="{FF2B5EF4-FFF2-40B4-BE49-F238E27FC236}">
                <a16:creationId xmlns:a16="http://schemas.microsoft.com/office/drawing/2014/main" id="{B011B35F-4D5A-3EBE-5FAE-C37B70C554C3}"/>
              </a:ext>
            </a:extLst>
          </p:cNvPr>
          <p:cNvPicPr>
            <a:picLocks noChangeAspect="1"/>
          </p:cNvPicPr>
          <p:nvPr/>
        </p:nvPicPr>
        <p:blipFill>
          <a:blip r:embed="rId2"/>
          <a:stretch>
            <a:fillRect/>
          </a:stretch>
        </p:blipFill>
        <p:spPr>
          <a:xfrm>
            <a:off x="1118014" y="1175823"/>
            <a:ext cx="1864337" cy="1078513"/>
          </a:xfrm>
          <a:prstGeom prst="rect">
            <a:avLst/>
          </a:prstGeom>
        </p:spPr>
      </p:pic>
      <p:pic>
        <p:nvPicPr>
          <p:cNvPr id="9" name="Picture 8">
            <a:extLst>
              <a:ext uri="{FF2B5EF4-FFF2-40B4-BE49-F238E27FC236}">
                <a16:creationId xmlns:a16="http://schemas.microsoft.com/office/drawing/2014/main" id="{69D46515-AB57-EE4D-4CD4-B90F43300FDF}"/>
              </a:ext>
            </a:extLst>
          </p:cNvPr>
          <p:cNvPicPr>
            <a:picLocks noChangeAspect="1"/>
          </p:cNvPicPr>
          <p:nvPr/>
        </p:nvPicPr>
        <p:blipFill>
          <a:blip r:embed="rId3"/>
          <a:stretch>
            <a:fillRect/>
          </a:stretch>
        </p:blipFill>
        <p:spPr>
          <a:xfrm>
            <a:off x="3754315" y="2559245"/>
            <a:ext cx="1943100" cy="352425"/>
          </a:xfrm>
          <a:prstGeom prst="rect">
            <a:avLst/>
          </a:prstGeom>
        </p:spPr>
      </p:pic>
      <p:pic>
        <p:nvPicPr>
          <p:cNvPr id="11" name="Picture 10">
            <a:extLst>
              <a:ext uri="{FF2B5EF4-FFF2-40B4-BE49-F238E27FC236}">
                <a16:creationId xmlns:a16="http://schemas.microsoft.com/office/drawing/2014/main" id="{7F0C5DFA-3781-6505-5EF7-29E0004C084A}"/>
              </a:ext>
            </a:extLst>
          </p:cNvPr>
          <p:cNvPicPr>
            <a:picLocks noChangeAspect="1"/>
          </p:cNvPicPr>
          <p:nvPr/>
        </p:nvPicPr>
        <p:blipFill>
          <a:blip r:embed="rId4"/>
          <a:stretch>
            <a:fillRect/>
          </a:stretch>
        </p:blipFill>
        <p:spPr>
          <a:xfrm>
            <a:off x="0" y="3150821"/>
            <a:ext cx="6362700" cy="2047875"/>
          </a:xfrm>
          <a:prstGeom prst="rect">
            <a:avLst/>
          </a:prstGeom>
        </p:spPr>
      </p:pic>
      <p:pic>
        <p:nvPicPr>
          <p:cNvPr id="13" name="Picture 12">
            <a:extLst>
              <a:ext uri="{FF2B5EF4-FFF2-40B4-BE49-F238E27FC236}">
                <a16:creationId xmlns:a16="http://schemas.microsoft.com/office/drawing/2014/main" id="{934CBD93-2990-C335-149B-A541DB0438BE}"/>
              </a:ext>
            </a:extLst>
          </p:cNvPr>
          <p:cNvPicPr>
            <a:picLocks noChangeAspect="1"/>
          </p:cNvPicPr>
          <p:nvPr/>
        </p:nvPicPr>
        <p:blipFill>
          <a:blip r:embed="rId5"/>
          <a:stretch>
            <a:fillRect/>
          </a:stretch>
        </p:blipFill>
        <p:spPr>
          <a:xfrm>
            <a:off x="6494587" y="3017153"/>
            <a:ext cx="5697413" cy="3840845"/>
          </a:xfrm>
          <a:prstGeom prst="rect">
            <a:avLst/>
          </a:prstGeom>
        </p:spPr>
      </p:pic>
    </p:spTree>
    <p:extLst>
      <p:ext uri="{BB962C8B-B14F-4D97-AF65-F5344CB8AC3E}">
        <p14:creationId xmlns:p14="http://schemas.microsoft.com/office/powerpoint/2010/main" val="1699453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2A68-F5B0-0844-A32E-469CA1AFC65E}"/>
              </a:ext>
            </a:extLst>
          </p:cNvPr>
          <p:cNvSpPr>
            <a:spLocks noGrp="1"/>
          </p:cNvSpPr>
          <p:nvPr>
            <p:ph type="title"/>
          </p:nvPr>
        </p:nvSpPr>
        <p:spPr>
          <a:xfrm>
            <a:off x="1913206" y="1"/>
            <a:ext cx="9440594" cy="1055076"/>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AB44D3A8-ACD5-EFEB-F093-413EADC81AE6}"/>
              </a:ext>
            </a:extLst>
          </p:cNvPr>
          <p:cNvSpPr>
            <a:spLocks noGrp="1"/>
          </p:cNvSpPr>
          <p:nvPr>
            <p:ph idx="1"/>
          </p:nvPr>
        </p:nvSpPr>
        <p:spPr/>
        <p:txBody>
          <a:bodyPr>
            <a:normAutofit lnSpcReduction="10000"/>
          </a:bodyPr>
          <a:lstStyle/>
          <a:p>
            <a:r>
              <a:rPr lang="en-US" dirty="0"/>
              <a:t>Formula:-</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(We can calculate via </a:t>
            </a:r>
          </a:p>
          <a:p>
            <a:pPr marL="0" indent="0">
              <a:buNone/>
            </a:pPr>
            <a:r>
              <a:rPr lang="en-US" dirty="0"/>
              <a:t>scientific calculator.)  </a:t>
            </a:r>
            <a:endParaRPr lang="en-IN" dirty="0"/>
          </a:p>
        </p:txBody>
      </p:sp>
      <p:pic>
        <p:nvPicPr>
          <p:cNvPr id="4" name="Picture 3">
            <a:extLst>
              <a:ext uri="{FF2B5EF4-FFF2-40B4-BE49-F238E27FC236}">
                <a16:creationId xmlns:a16="http://schemas.microsoft.com/office/drawing/2014/main" id="{BEA254E4-452B-BB70-2778-C2640667FFDF}"/>
              </a:ext>
            </a:extLst>
          </p:cNvPr>
          <p:cNvPicPr>
            <a:picLocks noChangeAspect="1"/>
          </p:cNvPicPr>
          <p:nvPr/>
        </p:nvPicPr>
        <p:blipFill>
          <a:blip r:embed="rId2"/>
          <a:stretch>
            <a:fillRect/>
          </a:stretch>
        </p:blipFill>
        <p:spPr>
          <a:xfrm>
            <a:off x="2642967" y="1667315"/>
            <a:ext cx="3069775" cy="556773"/>
          </a:xfrm>
          <a:prstGeom prst="rect">
            <a:avLst/>
          </a:prstGeom>
        </p:spPr>
      </p:pic>
      <p:pic>
        <p:nvPicPr>
          <p:cNvPr id="5" name="Content Placeholder 4">
            <a:extLst>
              <a:ext uri="{FF2B5EF4-FFF2-40B4-BE49-F238E27FC236}">
                <a16:creationId xmlns:a16="http://schemas.microsoft.com/office/drawing/2014/main" id="{1BADE44D-FEAF-248F-6105-649394CA4DD0}"/>
              </a:ext>
            </a:extLst>
          </p:cNvPr>
          <p:cNvPicPr>
            <a:picLocks noChangeAspect="1"/>
          </p:cNvPicPr>
          <p:nvPr/>
        </p:nvPicPr>
        <p:blipFill>
          <a:blip r:embed="rId3"/>
          <a:stretch>
            <a:fillRect/>
          </a:stretch>
        </p:blipFill>
        <p:spPr>
          <a:xfrm>
            <a:off x="4312919" y="2382398"/>
            <a:ext cx="6762750" cy="3952875"/>
          </a:xfrm>
          <a:prstGeom prst="rect">
            <a:avLst/>
          </a:prstGeom>
        </p:spPr>
      </p:pic>
    </p:spTree>
    <p:extLst>
      <p:ext uri="{BB962C8B-B14F-4D97-AF65-F5344CB8AC3E}">
        <p14:creationId xmlns:p14="http://schemas.microsoft.com/office/powerpoint/2010/main" val="30058242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0AD3-E17F-08BE-3150-13309C314C03}"/>
              </a:ext>
            </a:extLst>
          </p:cNvPr>
          <p:cNvSpPr>
            <a:spLocks noGrp="1"/>
          </p:cNvSpPr>
          <p:nvPr>
            <p:ph type="title"/>
          </p:nvPr>
        </p:nvSpPr>
        <p:spPr>
          <a:xfrm>
            <a:off x="1913206" y="365125"/>
            <a:ext cx="9440594" cy="1325563"/>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816D2F8B-6FAB-FC8A-A977-166C728A6A4D}"/>
              </a:ext>
            </a:extLst>
          </p:cNvPr>
          <p:cNvSpPr>
            <a:spLocks noGrp="1"/>
          </p:cNvSpPr>
          <p:nvPr>
            <p:ph idx="1"/>
          </p:nvPr>
        </p:nvSpPr>
        <p:spPr/>
        <p:txBody>
          <a:bodyPr/>
          <a:lstStyle/>
          <a:p>
            <a:pPr marL="0" indent="0">
              <a:buNone/>
            </a:pPr>
            <a:endParaRPr lang="en-US" dirty="0"/>
          </a:p>
          <a:p>
            <a:endParaRPr lang="en-IN" dirty="0"/>
          </a:p>
        </p:txBody>
      </p:sp>
      <p:pic>
        <p:nvPicPr>
          <p:cNvPr id="5" name="Picture 4">
            <a:extLst>
              <a:ext uri="{FF2B5EF4-FFF2-40B4-BE49-F238E27FC236}">
                <a16:creationId xmlns:a16="http://schemas.microsoft.com/office/drawing/2014/main" id="{5BD9D279-6A48-A15E-2442-8B7D8B6F0117}"/>
              </a:ext>
            </a:extLst>
          </p:cNvPr>
          <p:cNvPicPr>
            <a:picLocks noChangeAspect="1"/>
          </p:cNvPicPr>
          <p:nvPr/>
        </p:nvPicPr>
        <p:blipFill>
          <a:blip r:embed="rId2"/>
          <a:stretch>
            <a:fillRect/>
          </a:stretch>
        </p:blipFill>
        <p:spPr>
          <a:xfrm>
            <a:off x="0" y="1825625"/>
            <a:ext cx="12192000" cy="3728244"/>
          </a:xfrm>
          <a:prstGeom prst="rect">
            <a:avLst/>
          </a:prstGeom>
        </p:spPr>
      </p:pic>
    </p:spTree>
    <p:extLst>
      <p:ext uri="{BB962C8B-B14F-4D97-AF65-F5344CB8AC3E}">
        <p14:creationId xmlns:p14="http://schemas.microsoft.com/office/powerpoint/2010/main" val="28792001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C0A9-7F6E-F02D-614D-E9CE54308C70}"/>
              </a:ext>
            </a:extLst>
          </p:cNvPr>
          <p:cNvSpPr>
            <a:spLocks noGrp="1"/>
          </p:cNvSpPr>
          <p:nvPr>
            <p:ph type="title"/>
          </p:nvPr>
        </p:nvSpPr>
        <p:spPr>
          <a:xfrm>
            <a:off x="1674054" y="1"/>
            <a:ext cx="9679745" cy="604910"/>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pic>
        <p:nvPicPr>
          <p:cNvPr id="5" name="Content Placeholder 4">
            <a:extLst>
              <a:ext uri="{FF2B5EF4-FFF2-40B4-BE49-F238E27FC236}">
                <a16:creationId xmlns:a16="http://schemas.microsoft.com/office/drawing/2014/main" id="{505E7FB6-4675-E39B-97A4-8CCA718A26BF}"/>
              </a:ext>
            </a:extLst>
          </p:cNvPr>
          <p:cNvPicPr>
            <a:picLocks noGrp="1" noChangeAspect="1"/>
          </p:cNvPicPr>
          <p:nvPr>
            <p:ph idx="1"/>
          </p:nvPr>
        </p:nvPicPr>
        <p:blipFill>
          <a:blip r:embed="rId2"/>
          <a:stretch>
            <a:fillRect/>
          </a:stretch>
        </p:blipFill>
        <p:spPr>
          <a:xfrm>
            <a:off x="838200" y="771109"/>
            <a:ext cx="10515600" cy="2859039"/>
          </a:xfrm>
        </p:spPr>
      </p:pic>
      <p:pic>
        <p:nvPicPr>
          <p:cNvPr id="7" name="Picture 6">
            <a:extLst>
              <a:ext uri="{FF2B5EF4-FFF2-40B4-BE49-F238E27FC236}">
                <a16:creationId xmlns:a16="http://schemas.microsoft.com/office/drawing/2014/main" id="{E4FBAE25-7126-E4E6-62FD-62E424F5B303}"/>
              </a:ext>
            </a:extLst>
          </p:cNvPr>
          <p:cNvPicPr>
            <a:picLocks noChangeAspect="1"/>
          </p:cNvPicPr>
          <p:nvPr/>
        </p:nvPicPr>
        <p:blipFill>
          <a:blip r:embed="rId3"/>
          <a:stretch>
            <a:fillRect/>
          </a:stretch>
        </p:blipFill>
        <p:spPr>
          <a:xfrm>
            <a:off x="838200" y="3598496"/>
            <a:ext cx="6927166" cy="3259503"/>
          </a:xfrm>
          <a:prstGeom prst="rect">
            <a:avLst/>
          </a:prstGeom>
        </p:spPr>
      </p:pic>
    </p:spTree>
    <p:extLst>
      <p:ext uri="{BB962C8B-B14F-4D97-AF65-F5344CB8AC3E}">
        <p14:creationId xmlns:p14="http://schemas.microsoft.com/office/powerpoint/2010/main" val="36676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655-073E-9E8F-15D0-106EA8F6AE40}"/>
              </a:ext>
            </a:extLst>
          </p:cNvPr>
          <p:cNvSpPr>
            <a:spLocks noGrp="1"/>
          </p:cNvSpPr>
          <p:nvPr>
            <p:ph type="title"/>
          </p:nvPr>
        </p:nvSpPr>
        <p:spPr>
          <a:xfrm>
            <a:off x="1842868" y="1"/>
            <a:ext cx="9510932" cy="576774"/>
          </a:xfrm>
        </p:spPr>
        <p:txBody>
          <a:bodyPr>
            <a:normAutofit/>
          </a:bodyPr>
          <a:lstStyle/>
          <a:p>
            <a:r>
              <a:rPr lang="en-US" sz="2800" b="1" dirty="0">
                <a:latin typeface="Times New Roman" panose="02020603050405020304" pitchFamily="18" charset="0"/>
                <a:cs typeface="Times New Roman" panose="02020603050405020304" pitchFamily="18" charset="0"/>
              </a:rPr>
              <a:t>Linear Regression (Supervised – Regression):-</a:t>
            </a:r>
            <a:endParaRPr lang="en-IN" sz="2800" dirty="0"/>
          </a:p>
        </p:txBody>
      </p:sp>
      <p:sp>
        <p:nvSpPr>
          <p:cNvPr id="3" name="Content Placeholder 2">
            <a:extLst>
              <a:ext uri="{FF2B5EF4-FFF2-40B4-BE49-F238E27FC236}">
                <a16:creationId xmlns:a16="http://schemas.microsoft.com/office/drawing/2014/main" id="{0AD74122-351F-1B07-804F-27FBF03D3342}"/>
              </a:ext>
            </a:extLst>
          </p:cNvPr>
          <p:cNvSpPr>
            <a:spLocks noGrp="1"/>
          </p:cNvSpPr>
          <p:nvPr>
            <p:ph idx="1"/>
          </p:nvPr>
        </p:nvSpPr>
        <p:spPr>
          <a:xfrm>
            <a:off x="196947" y="1209822"/>
            <a:ext cx="11535507" cy="4967141"/>
          </a:xfrm>
        </p:spPr>
        <p:txBody>
          <a:bodyPr>
            <a:normAutofit/>
          </a:bodyPr>
          <a:lstStyle/>
          <a:p>
            <a:r>
              <a:rPr lang="en-US" sz="1800" dirty="0">
                <a:latin typeface="Times New Roman" panose="02020603050405020304" pitchFamily="18" charset="0"/>
                <a:cs typeface="Times New Roman" panose="02020603050405020304" pitchFamily="18" charset="0"/>
              </a:rPr>
              <a:t>Now, that we have got the value of a0, a1 and a2, now, by seeing the table, we can find the value of Y in </a:t>
            </a:r>
            <a:r>
              <a:rPr lang="en-US" sz="1800" b="1" dirty="0">
                <a:latin typeface="Times New Roman" panose="02020603050405020304" pitchFamily="18" charset="0"/>
                <a:cs typeface="Times New Roman" panose="02020603050405020304" pitchFamily="18" charset="0"/>
              </a:rPr>
              <a:t>multiple linear regression.  </a:t>
            </a:r>
            <a:endParaRPr lang="en-IN" sz="18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348846E-4042-2E01-117D-CE3213BEC6A4}"/>
              </a:ext>
            </a:extLst>
          </p:cNvPr>
          <p:cNvPicPr>
            <a:picLocks noChangeAspect="1"/>
          </p:cNvPicPr>
          <p:nvPr/>
        </p:nvPicPr>
        <p:blipFill rotWithShape="1">
          <a:blip r:embed="rId2"/>
          <a:srcRect t="3685"/>
          <a:stretch/>
        </p:blipFill>
        <p:spPr>
          <a:xfrm>
            <a:off x="0" y="2363372"/>
            <a:ext cx="6659133" cy="3559126"/>
          </a:xfrm>
          <a:prstGeom prst="rect">
            <a:avLst/>
          </a:prstGeom>
        </p:spPr>
      </p:pic>
      <p:pic>
        <p:nvPicPr>
          <p:cNvPr id="5" name="Picture 4">
            <a:extLst>
              <a:ext uri="{FF2B5EF4-FFF2-40B4-BE49-F238E27FC236}">
                <a16:creationId xmlns:a16="http://schemas.microsoft.com/office/drawing/2014/main" id="{857AC9EC-49A4-810E-5B3E-784A6D7BCD2E}"/>
              </a:ext>
            </a:extLst>
          </p:cNvPr>
          <p:cNvPicPr>
            <a:picLocks noChangeAspect="1"/>
          </p:cNvPicPr>
          <p:nvPr/>
        </p:nvPicPr>
        <p:blipFill>
          <a:blip r:embed="rId3"/>
          <a:stretch>
            <a:fillRect/>
          </a:stretch>
        </p:blipFill>
        <p:spPr>
          <a:xfrm>
            <a:off x="6766558" y="2072480"/>
            <a:ext cx="4965897" cy="3850017"/>
          </a:xfrm>
          <a:prstGeom prst="rect">
            <a:avLst/>
          </a:prstGeom>
        </p:spPr>
      </p:pic>
    </p:spTree>
    <p:extLst>
      <p:ext uri="{BB962C8B-B14F-4D97-AF65-F5344CB8AC3E}">
        <p14:creationId xmlns:p14="http://schemas.microsoft.com/office/powerpoint/2010/main" val="364534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314E-B7A8-515C-7A45-9ADE89F7DBC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66656D-2838-BB2C-ACFC-14F17C5377C9}"/>
              </a:ext>
            </a:extLst>
          </p:cNvPr>
          <p:cNvPicPr>
            <a:picLocks noGrp="1" noChangeAspect="1"/>
          </p:cNvPicPr>
          <p:nvPr>
            <p:ph idx="1"/>
          </p:nvPr>
        </p:nvPicPr>
        <p:blipFill>
          <a:blip r:embed="rId2"/>
          <a:stretch>
            <a:fillRect/>
          </a:stretch>
        </p:blipFill>
        <p:spPr>
          <a:xfrm>
            <a:off x="548640" y="492369"/>
            <a:ext cx="10805160" cy="6000505"/>
          </a:xfrm>
        </p:spPr>
      </p:pic>
    </p:spTree>
    <p:extLst>
      <p:ext uri="{BB962C8B-B14F-4D97-AF65-F5344CB8AC3E}">
        <p14:creationId xmlns:p14="http://schemas.microsoft.com/office/powerpoint/2010/main" val="2312306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7505-962D-02C1-DFFA-36879D91CC62}"/>
              </a:ext>
            </a:extLst>
          </p:cNvPr>
          <p:cNvSpPr>
            <a:spLocks noGrp="1"/>
          </p:cNvSpPr>
          <p:nvPr>
            <p:ph type="title"/>
          </p:nvPr>
        </p:nvSpPr>
        <p:spPr>
          <a:xfrm>
            <a:off x="984738" y="1"/>
            <a:ext cx="10369062" cy="844061"/>
          </a:xfrm>
        </p:spPr>
        <p:txBody>
          <a:bodyPr>
            <a:normAutofit/>
          </a:bodyPr>
          <a:lstStyle/>
          <a:p>
            <a:r>
              <a:rPr lang="en-US" sz="2800" b="1" dirty="0">
                <a:latin typeface="Times New Roman" panose="02020603050405020304" pitchFamily="18" charset="0"/>
                <a:cs typeface="Times New Roman" panose="02020603050405020304" pitchFamily="18" charset="0"/>
              </a:rPr>
              <a:t>Polynomial Regression (Supervised – Regression):-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CF3FA4-D4FF-23D3-9654-F634032068B5}"/>
              </a:ext>
            </a:extLst>
          </p:cNvPr>
          <p:cNvSpPr>
            <a:spLocks noGrp="1"/>
          </p:cNvSpPr>
          <p:nvPr>
            <p:ph idx="1"/>
          </p:nvPr>
        </p:nvSpPr>
        <p:spPr>
          <a:xfrm>
            <a:off x="838200" y="844062"/>
            <a:ext cx="10515600" cy="5332901"/>
          </a:xfrm>
        </p:spPr>
        <p:txBody>
          <a:bodyPr>
            <a:normAutofit/>
          </a:bodyPr>
          <a:lstStyle/>
          <a:p>
            <a:r>
              <a:rPr lang="en-US" sz="1800" dirty="0">
                <a:latin typeface="Times New Roman" panose="02020603050405020304" pitchFamily="18" charset="0"/>
                <a:cs typeface="Times New Roman" panose="02020603050405020304" pitchFamily="18" charset="0"/>
              </a:rPr>
              <a:t>Polynomial Linear Regression is used when the relationship between the independent variable x and the dependent variable y is not linear, but can be represented by a polynomial equation.</a:t>
            </a:r>
          </a:p>
          <a:p>
            <a:r>
              <a:rPr lang="en-US" sz="1800" dirty="0">
                <a:latin typeface="Times New Roman" panose="02020603050405020304" pitchFamily="18" charset="0"/>
                <a:cs typeface="Times New Roman" panose="02020603050405020304" pitchFamily="18" charset="0"/>
              </a:rPr>
              <a:t>Using Polynomial Linear Regression can be beneficial when you observe that a straight line (simple linear regression) doesn't fit your data well.</a:t>
            </a:r>
          </a:p>
          <a:p>
            <a:r>
              <a:rPr lang="en-US" sz="1800" dirty="0">
                <a:latin typeface="Times New Roman" panose="02020603050405020304" pitchFamily="18" charset="0"/>
                <a:cs typeface="Times New Roman" panose="02020603050405020304" pitchFamily="18" charset="0"/>
              </a:rPr>
              <a:t>If a plot of your data shows a curved trend, then a polynomial model can fit this curve better than a straight line.</a:t>
            </a:r>
          </a:p>
          <a:p>
            <a:r>
              <a:rPr lang="en-US" sz="1800" dirty="0">
                <a:latin typeface="Times New Roman" panose="02020603050405020304" pitchFamily="18" charset="0"/>
                <a:cs typeface="Times New Roman" panose="02020603050405020304" pitchFamily="18" charset="0"/>
              </a:rPr>
              <a:t>When the predictions from a straight line are not accurate enough, using polynomial terms can help the model fit better.</a:t>
            </a:r>
          </a:p>
          <a:p>
            <a:r>
              <a:rPr lang="en-US" sz="1800" b="1" dirty="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Imagine you're predicting plant growth over time, and the growth speeds up after a slow start. A polynomial model can capture this acceleration in growth better than a straight line.</a:t>
            </a: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851B8B-E082-943C-1131-0717F1DAC410}"/>
              </a:ext>
            </a:extLst>
          </p:cNvPr>
          <p:cNvPicPr>
            <a:picLocks noChangeAspect="1"/>
          </p:cNvPicPr>
          <p:nvPr/>
        </p:nvPicPr>
        <p:blipFill>
          <a:blip r:embed="rId2"/>
          <a:stretch>
            <a:fillRect/>
          </a:stretch>
        </p:blipFill>
        <p:spPr>
          <a:xfrm>
            <a:off x="1092224" y="4085565"/>
            <a:ext cx="5181967" cy="2772434"/>
          </a:xfrm>
          <a:prstGeom prst="rect">
            <a:avLst/>
          </a:prstGeom>
        </p:spPr>
      </p:pic>
    </p:spTree>
    <p:extLst>
      <p:ext uri="{BB962C8B-B14F-4D97-AF65-F5344CB8AC3E}">
        <p14:creationId xmlns:p14="http://schemas.microsoft.com/office/powerpoint/2010/main" val="23688159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1407-C7F8-B96D-401A-6AEC4DBA5C3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Unsupervised Learning Algorithms</a:t>
            </a:r>
            <a:endParaRPr lang="en-IN" dirty="0"/>
          </a:p>
        </p:txBody>
      </p:sp>
      <p:sp>
        <p:nvSpPr>
          <p:cNvPr id="3" name="Content Placeholder 2">
            <a:extLst>
              <a:ext uri="{FF2B5EF4-FFF2-40B4-BE49-F238E27FC236}">
                <a16:creationId xmlns:a16="http://schemas.microsoft.com/office/drawing/2014/main" id="{02C9FA50-C94C-7F9C-92D0-141675A485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B10F75A-64AF-5ED8-ACC8-509E6DAA1D8F}"/>
              </a:ext>
            </a:extLst>
          </p:cNvPr>
          <p:cNvPicPr>
            <a:picLocks noChangeAspect="1"/>
          </p:cNvPicPr>
          <p:nvPr/>
        </p:nvPicPr>
        <p:blipFill>
          <a:blip r:embed="rId2"/>
          <a:stretch>
            <a:fillRect/>
          </a:stretch>
        </p:blipFill>
        <p:spPr>
          <a:xfrm>
            <a:off x="1547446" y="1825625"/>
            <a:ext cx="8285871" cy="4740826"/>
          </a:xfrm>
          <a:prstGeom prst="rect">
            <a:avLst/>
          </a:prstGeom>
        </p:spPr>
      </p:pic>
    </p:spTree>
    <p:extLst>
      <p:ext uri="{BB962C8B-B14F-4D97-AF65-F5344CB8AC3E}">
        <p14:creationId xmlns:p14="http://schemas.microsoft.com/office/powerpoint/2010/main" val="14480371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3CFE-FC35-2801-1786-6F3FA0E7D3E9}"/>
              </a:ext>
            </a:extLst>
          </p:cNvPr>
          <p:cNvSpPr>
            <a:spLocks noGrp="1"/>
          </p:cNvSpPr>
          <p:nvPr>
            <p:ph type="title"/>
          </p:nvPr>
        </p:nvSpPr>
        <p:spPr>
          <a:xfrm>
            <a:off x="2419642" y="1"/>
            <a:ext cx="8934157" cy="872196"/>
          </a:xfrm>
        </p:spPr>
        <p:txBody>
          <a:bodyPr>
            <a:normAutofit/>
          </a:bodyPr>
          <a:lstStyle/>
          <a:p>
            <a:r>
              <a:rPr lang="en-US" sz="2800" b="1" dirty="0">
                <a:latin typeface="Times New Roman" panose="02020603050405020304" pitchFamily="18" charset="0"/>
                <a:cs typeface="Times New Roman" panose="02020603050405020304" pitchFamily="18" charset="0"/>
              </a:rPr>
              <a:t>K-Means Clustering (Unsupervised)</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BA7E1F-9958-9F98-0351-FDAF7C3AD9F1}"/>
              </a:ext>
            </a:extLst>
          </p:cNvPr>
          <p:cNvSpPr>
            <a:spLocks noGrp="1"/>
          </p:cNvSpPr>
          <p:nvPr>
            <p:ph idx="1"/>
          </p:nvPr>
        </p:nvSpPr>
        <p:spPr>
          <a:xfrm>
            <a:off x="838200" y="1223889"/>
            <a:ext cx="10515600" cy="4953074"/>
          </a:xfrm>
        </p:spPr>
        <p:txBody>
          <a:bodyPr>
            <a:normAutofit/>
          </a:bodyPr>
          <a:lstStyle/>
          <a:p>
            <a:r>
              <a:rPr lang="en-US" sz="2400" dirty="0">
                <a:latin typeface="Times New Roman" panose="02020603050405020304" pitchFamily="18" charset="0"/>
                <a:cs typeface="Times New Roman" panose="02020603050405020304" pitchFamily="18" charset="0"/>
              </a:rPr>
              <a:t>K-means clustering is an unsupervised machine learning algorithm used for grouping data into clusters based on similarity.</a:t>
            </a:r>
          </a:p>
          <a:p>
            <a:pPr marL="0" indent="0">
              <a:buNone/>
            </a:pPr>
            <a:r>
              <a:rPr lang="en-US" sz="1800" b="1" dirty="0">
                <a:latin typeface="Times New Roman" panose="02020603050405020304" pitchFamily="18" charset="0"/>
                <a:cs typeface="Times New Roman" panose="02020603050405020304" pitchFamily="18" charset="0"/>
              </a:rPr>
              <a:t>       </a:t>
            </a:r>
          </a:p>
          <a:p>
            <a:pPr marL="0" indent="0">
              <a:buNone/>
            </a:pPr>
            <a:r>
              <a:rPr lang="en-US" sz="2400" b="1" dirty="0">
                <a:latin typeface="Times New Roman" panose="02020603050405020304" pitchFamily="18" charset="0"/>
                <a:cs typeface="Times New Roman" panose="02020603050405020304" pitchFamily="18" charset="0"/>
              </a:rPr>
              <a:t>   Example:-</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129183-EF61-926F-12B9-940C75AD76B2}"/>
              </a:ext>
            </a:extLst>
          </p:cNvPr>
          <p:cNvPicPr>
            <a:picLocks noChangeAspect="1"/>
          </p:cNvPicPr>
          <p:nvPr/>
        </p:nvPicPr>
        <p:blipFill>
          <a:blip r:embed="rId2"/>
          <a:stretch>
            <a:fillRect/>
          </a:stretch>
        </p:blipFill>
        <p:spPr>
          <a:xfrm>
            <a:off x="1031483" y="3021952"/>
            <a:ext cx="10644702" cy="2963851"/>
          </a:xfrm>
          <a:prstGeom prst="rect">
            <a:avLst/>
          </a:prstGeom>
        </p:spPr>
      </p:pic>
    </p:spTree>
    <p:extLst>
      <p:ext uri="{BB962C8B-B14F-4D97-AF65-F5344CB8AC3E}">
        <p14:creationId xmlns:p14="http://schemas.microsoft.com/office/powerpoint/2010/main" val="333911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3B27-0ED3-39AE-6716-0E8FAFCAE1E7}"/>
              </a:ext>
            </a:extLst>
          </p:cNvPr>
          <p:cNvSpPr>
            <a:spLocks noGrp="1"/>
          </p:cNvSpPr>
          <p:nvPr>
            <p:ph type="title"/>
          </p:nvPr>
        </p:nvSpPr>
        <p:spPr>
          <a:xfrm>
            <a:off x="2785402" y="1"/>
            <a:ext cx="8568397" cy="773722"/>
          </a:xfrm>
        </p:spPr>
        <p:txBody>
          <a:bodyPr>
            <a:normAutofit/>
          </a:bodyPr>
          <a:lstStyle/>
          <a:p>
            <a:r>
              <a:rPr lang="en-US" sz="2800" b="1" dirty="0">
                <a:latin typeface="Times New Roman" panose="02020603050405020304" pitchFamily="18" charset="0"/>
                <a:cs typeface="Times New Roman" panose="02020603050405020304" pitchFamily="18" charset="0"/>
              </a:rPr>
              <a:t>K-Means Clustering (Unsupervised):-</a:t>
            </a:r>
            <a:endParaRPr lang="en-IN" sz="2800" dirty="0"/>
          </a:p>
        </p:txBody>
      </p:sp>
      <p:pic>
        <p:nvPicPr>
          <p:cNvPr id="5" name="Content Placeholder 4">
            <a:extLst>
              <a:ext uri="{FF2B5EF4-FFF2-40B4-BE49-F238E27FC236}">
                <a16:creationId xmlns:a16="http://schemas.microsoft.com/office/drawing/2014/main" id="{634CACA3-0742-C700-6DAB-FF180BB35E59}"/>
              </a:ext>
            </a:extLst>
          </p:cNvPr>
          <p:cNvPicPr>
            <a:picLocks noGrp="1" noChangeAspect="1"/>
          </p:cNvPicPr>
          <p:nvPr>
            <p:ph idx="1"/>
          </p:nvPr>
        </p:nvPicPr>
        <p:blipFill>
          <a:blip r:embed="rId2"/>
          <a:stretch>
            <a:fillRect/>
          </a:stretch>
        </p:blipFill>
        <p:spPr>
          <a:xfrm>
            <a:off x="21100" y="618979"/>
            <a:ext cx="5804098" cy="6239021"/>
          </a:xfrm>
        </p:spPr>
      </p:pic>
      <p:pic>
        <p:nvPicPr>
          <p:cNvPr id="6" name="Content Placeholder 4">
            <a:extLst>
              <a:ext uri="{FF2B5EF4-FFF2-40B4-BE49-F238E27FC236}">
                <a16:creationId xmlns:a16="http://schemas.microsoft.com/office/drawing/2014/main" id="{808CA51A-C31D-6F24-3AA7-322A8712D7A1}"/>
              </a:ext>
            </a:extLst>
          </p:cNvPr>
          <p:cNvPicPr>
            <a:picLocks noChangeAspect="1"/>
          </p:cNvPicPr>
          <p:nvPr/>
        </p:nvPicPr>
        <p:blipFill>
          <a:blip r:embed="rId3"/>
          <a:stretch>
            <a:fillRect/>
          </a:stretch>
        </p:blipFill>
        <p:spPr>
          <a:xfrm>
            <a:off x="6642299" y="618979"/>
            <a:ext cx="5528601" cy="6176963"/>
          </a:xfrm>
          <a:prstGeom prst="rect">
            <a:avLst/>
          </a:prstGeom>
        </p:spPr>
      </p:pic>
    </p:spTree>
    <p:extLst>
      <p:ext uri="{BB962C8B-B14F-4D97-AF65-F5344CB8AC3E}">
        <p14:creationId xmlns:p14="http://schemas.microsoft.com/office/powerpoint/2010/main" val="31641966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892E-3E25-7B67-42BE-6F821797BBE4}"/>
              </a:ext>
            </a:extLst>
          </p:cNvPr>
          <p:cNvSpPr>
            <a:spLocks noGrp="1"/>
          </p:cNvSpPr>
          <p:nvPr>
            <p:ph type="title"/>
          </p:nvPr>
        </p:nvSpPr>
        <p:spPr>
          <a:xfrm>
            <a:off x="2644726" y="-98473"/>
            <a:ext cx="8709074" cy="779510"/>
          </a:xfrm>
        </p:spPr>
        <p:txBody>
          <a:bodyPr>
            <a:normAutofit/>
          </a:bodyPr>
          <a:lstStyle/>
          <a:p>
            <a:r>
              <a:rPr lang="en-US" sz="2800" b="1" dirty="0">
                <a:latin typeface="Times New Roman" panose="02020603050405020304" pitchFamily="18" charset="0"/>
                <a:cs typeface="Times New Roman" panose="02020603050405020304" pitchFamily="18" charset="0"/>
              </a:rPr>
              <a:t>K-Means Clustering (Unsupervised):-</a:t>
            </a:r>
            <a:endParaRPr lang="en-IN" sz="2800" dirty="0"/>
          </a:p>
        </p:txBody>
      </p:sp>
      <p:sp>
        <p:nvSpPr>
          <p:cNvPr id="7" name="Content Placeholder 6">
            <a:extLst>
              <a:ext uri="{FF2B5EF4-FFF2-40B4-BE49-F238E27FC236}">
                <a16:creationId xmlns:a16="http://schemas.microsoft.com/office/drawing/2014/main" id="{36BEE6B6-0614-70E6-0285-E29C5E4B3B96}"/>
              </a:ext>
            </a:extLst>
          </p:cNvPr>
          <p:cNvSpPr>
            <a:spLocks noGrp="1"/>
          </p:cNvSpPr>
          <p:nvPr>
            <p:ph idx="1"/>
          </p:nvPr>
        </p:nvSpPr>
        <p:spPr>
          <a:xfrm>
            <a:off x="838200" y="5852160"/>
            <a:ext cx="10515600" cy="1005839"/>
          </a:xfrm>
        </p:spPr>
        <p:txBody>
          <a:bodyPr>
            <a:normAutofit/>
          </a:bodyPr>
          <a:lstStyle/>
          <a:p>
            <a:r>
              <a:rPr lang="en-US" sz="1800" dirty="0">
                <a:latin typeface="Times New Roman" panose="02020603050405020304" pitchFamily="18" charset="0"/>
                <a:cs typeface="Times New Roman" panose="02020603050405020304" pitchFamily="18" charset="0"/>
              </a:rPr>
              <a:t>At this point, if the assignments of points to clusters do not change, the algorithm has converged, and these are the final clusters. Otherwise, you would continue iterating, recalculating means, and reassigning points until convergence.</a:t>
            </a:r>
            <a:endParaRPr lang="en-IN"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B089C43-E70B-7DC9-366E-8A99188AAA49}"/>
              </a:ext>
            </a:extLst>
          </p:cNvPr>
          <p:cNvPicPr>
            <a:picLocks noChangeAspect="1"/>
          </p:cNvPicPr>
          <p:nvPr/>
        </p:nvPicPr>
        <p:blipFill>
          <a:blip r:embed="rId2"/>
          <a:stretch>
            <a:fillRect/>
          </a:stretch>
        </p:blipFill>
        <p:spPr>
          <a:xfrm>
            <a:off x="838200" y="681036"/>
            <a:ext cx="5126502" cy="5171123"/>
          </a:xfrm>
          <a:prstGeom prst="rect">
            <a:avLst/>
          </a:prstGeom>
        </p:spPr>
      </p:pic>
    </p:spTree>
    <p:extLst>
      <p:ext uri="{BB962C8B-B14F-4D97-AF65-F5344CB8AC3E}">
        <p14:creationId xmlns:p14="http://schemas.microsoft.com/office/powerpoint/2010/main" val="392636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9572-4C69-0DEF-D82A-E60434ED7987}"/>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993C8553-0CB6-C192-49FE-CEC6A80C1C9E}"/>
              </a:ext>
            </a:extLst>
          </p:cNvPr>
          <p:cNvPicPr>
            <a:picLocks noGrp="1" noChangeAspect="1"/>
          </p:cNvPicPr>
          <p:nvPr>
            <p:ph idx="1"/>
          </p:nvPr>
        </p:nvPicPr>
        <p:blipFill>
          <a:blip r:embed="rId2"/>
          <a:stretch>
            <a:fillRect/>
          </a:stretch>
        </p:blipFill>
        <p:spPr>
          <a:xfrm>
            <a:off x="717452" y="365125"/>
            <a:ext cx="10636347" cy="6007540"/>
          </a:xfrm>
        </p:spPr>
      </p:pic>
    </p:spTree>
    <p:extLst>
      <p:ext uri="{BB962C8B-B14F-4D97-AF65-F5344CB8AC3E}">
        <p14:creationId xmlns:p14="http://schemas.microsoft.com/office/powerpoint/2010/main" val="246901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20DD-6E34-31A3-E276-0790631714EF}"/>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0AB4364D-583E-BB2D-23F1-BDB5B4957D2B}"/>
              </a:ext>
            </a:extLst>
          </p:cNvPr>
          <p:cNvPicPr>
            <a:picLocks noGrp="1" noChangeAspect="1"/>
          </p:cNvPicPr>
          <p:nvPr>
            <p:ph idx="1"/>
          </p:nvPr>
        </p:nvPicPr>
        <p:blipFill>
          <a:blip r:embed="rId2"/>
          <a:stretch>
            <a:fillRect/>
          </a:stretch>
        </p:blipFill>
        <p:spPr>
          <a:xfrm>
            <a:off x="838200" y="365125"/>
            <a:ext cx="10880187" cy="6260758"/>
          </a:xfrm>
        </p:spPr>
      </p:pic>
    </p:spTree>
    <p:extLst>
      <p:ext uri="{BB962C8B-B14F-4D97-AF65-F5344CB8AC3E}">
        <p14:creationId xmlns:p14="http://schemas.microsoft.com/office/powerpoint/2010/main" val="217387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D5E0-A16C-64E4-85F1-DF7DDF958139}"/>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2775B29C-2882-AD84-D90B-2BFC48D3DE47}"/>
              </a:ext>
            </a:extLst>
          </p:cNvPr>
          <p:cNvPicPr>
            <a:picLocks noGrp="1" noChangeAspect="1"/>
          </p:cNvPicPr>
          <p:nvPr>
            <p:ph idx="1"/>
          </p:nvPr>
        </p:nvPicPr>
        <p:blipFill>
          <a:blip r:embed="rId2"/>
          <a:stretch>
            <a:fillRect/>
          </a:stretch>
        </p:blipFill>
        <p:spPr>
          <a:xfrm>
            <a:off x="520505" y="365125"/>
            <a:ext cx="11127543" cy="5993472"/>
          </a:xfrm>
        </p:spPr>
      </p:pic>
    </p:spTree>
    <p:extLst>
      <p:ext uri="{BB962C8B-B14F-4D97-AF65-F5344CB8AC3E}">
        <p14:creationId xmlns:p14="http://schemas.microsoft.com/office/powerpoint/2010/main" val="8974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76F7-3312-A301-2EC8-E77A17D6F6D4}"/>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62F9C214-4D4C-0157-794D-E765857170A1}"/>
              </a:ext>
            </a:extLst>
          </p:cNvPr>
          <p:cNvPicPr>
            <a:picLocks noGrp="1" noChangeAspect="1"/>
          </p:cNvPicPr>
          <p:nvPr>
            <p:ph idx="1"/>
          </p:nvPr>
        </p:nvPicPr>
        <p:blipFill>
          <a:blip r:embed="rId2"/>
          <a:stretch>
            <a:fillRect/>
          </a:stretch>
        </p:blipFill>
        <p:spPr>
          <a:xfrm>
            <a:off x="295422" y="365125"/>
            <a:ext cx="11058377" cy="6127750"/>
          </a:xfrm>
        </p:spPr>
      </p:pic>
    </p:spTree>
    <p:extLst>
      <p:ext uri="{BB962C8B-B14F-4D97-AF65-F5344CB8AC3E}">
        <p14:creationId xmlns:p14="http://schemas.microsoft.com/office/powerpoint/2010/main" val="276035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453C-4030-BA65-F735-F9CA451FC93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6E9FFEA-271E-E7F9-D4D9-EDD94DE07A64}"/>
              </a:ext>
            </a:extLst>
          </p:cNvPr>
          <p:cNvPicPr>
            <a:picLocks noGrp="1" noChangeAspect="1"/>
          </p:cNvPicPr>
          <p:nvPr>
            <p:ph idx="1"/>
          </p:nvPr>
        </p:nvPicPr>
        <p:blipFill>
          <a:blip r:embed="rId2"/>
          <a:stretch>
            <a:fillRect/>
          </a:stretch>
        </p:blipFill>
        <p:spPr>
          <a:xfrm>
            <a:off x="703385" y="908001"/>
            <a:ext cx="10650415" cy="5584874"/>
          </a:xfrm>
        </p:spPr>
      </p:pic>
    </p:spTree>
    <p:extLst>
      <p:ext uri="{BB962C8B-B14F-4D97-AF65-F5344CB8AC3E}">
        <p14:creationId xmlns:p14="http://schemas.microsoft.com/office/powerpoint/2010/main" val="20069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1F95-DFAB-F747-D6D9-A731C5782A2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91972CE-39ED-2CD7-27B6-BE9288778FF5}"/>
              </a:ext>
            </a:extLst>
          </p:cNvPr>
          <p:cNvPicPr>
            <a:picLocks noGrp="1" noChangeAspect="1"/>
          </p:cNvPicPr>
          <p:nvPr>
            <p:ph idx="1"/>
          </p:nvPr>
        </p:nvPicPr>
        <p:blipFill rotWithShape="1">
          <a:blip r:embed="rId2"/>
          <a:srcRect l="9111" t="21632" r="13778"/>
          <a:stretch/>
        </p:blipFill>
        <p:spPr>
          <a:xfrm>
            <a:off x="0" y="1796890"/>
            <a:ext cx="4881489" cy="4083405"/>
          </a:xfrm>
        </p:spPr>
      </p:pic>
      <p:pic>
        <p:nvPicPr>
          <p:cNvPr id="7" name="Picture 6">
            <a:extLst>
              <a:ext uri="{FF2B5EF4-FFF2-40B4-BE49-F238E27FC236}">
                <a16:creationId xmlns:a16="http://schemas.microsoft.com/office/drawing/2014/main" id="{734855FD-6237-97AA-FC39-4338194E66BA}"/>
              </a:ext>
            </a:extLst>
          </p:cNvPr>
          <p:cNvPicPr>
            <a:picLocks noChangeAspect="1"/>
          </p:cNvPicPr>
          <p:nvPr/>
        </p:nvPicPr>
        <p:blipFill>
          <a:blip r:embed="rId3"/>
          <a:stretch>
            <a:fillRect/>
          </a:stretch>
        </p:blipFill>
        <p:spPr>
          <a:xfrm>
            <a:off x="5036235" y="1903095"/>
            <a:ext cx="6949440" cy="4286690"/>
          </a:xfrm>
          <a:prstGeom prst="rect">
            <a:avLst/>
          </a:prstGeom>
        </p:spPr>
      </p:pic>
      <p:pic>
        <p:nvPicPr>
          <p:cNvPr id="9" name="Picture 8">
            <a:extLst>
              <a:ext uri="{FF2B5EF4-FFF2-40B4-BE49-F238E27FC236}">
                <a16:creationId xmlns:a16="http://schemas.microsoft.com/office/drawing/2014/main" id="{BD6FBB7D-06EF-12FA-125E-905C173FBDFA}"/>
              </a:ext>
            </a:extLst>
          </p:cNvPr>
          <p:cNvPicPr>
            <a:picLocks noChangeAspect="1"/>
          </p:cNvPicPr>
          <p:nvPr/>
        </p:nvPicPr>
        <p:blipFill>
          <a:blip r:embed="rId4"/>
          <a:stretch>
            <a:fillRect/>
          </a:stretch>
        </p:blipFill>
        <p:spPr>
          <a:xfrm>
            <a:off x="2855010" y="365125"/>
            <a:ext cx="4362450" cy="695325"/>
          </a:xfrm>
          <a:prstGeom prst="rect">
            <a:avLst/>
          </a:prstGeom>
        </p:spPr>
      </p:pic>
    </p:spTree>
    <p:extLst>
      <p:ext uri="{BB962C8B-B14F-4D97-AF65-F5344CB8AC3E}">
        <p14:creationId xmlns:p14="http://schemas.microsoft.com/office/powerpoint/2010/main" val="69141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06D4-E091-E912-B285-6E914BEB018B}"/>
              </a:ext>
            </a:extLst>
          </p:cNvPr>
          <p:cNvSpPr>
            <a:spLocks noGrp="1"/>
          </p:cNvSpPr>
          <p:nvPr>
            <p:ph type="title"/>
          </p:nvPr>
        </p:nvSpPr>
        <p:spPr>
          <a:xfrm>
            <a:off x="838199" y="365125"/>
            <a:ext cx="10515601" cy="1325563"/>
          </a:xfrm>
        </p:spPr>
        <p:txBody>
          <a:bodyPr>
            <a:normAutofit/>
          </a:bodyPr>
          <a:lstStyle/>
          <a:p>
            <a:r>
              <a:rPr lang="en-US" sz="2800" b="1" dirty="0">
                <a:latin typeface="Times New Roman" panose="02020603050405020304" pitchFamily="18" charset="0"/>
                <a:cs typeface="Times New Roman" panose="02020603050405020304" pitchFamily="18" charset="0"/>
              </a:rPr>
              <a:t>Artificial </a:t>
            </a:r>
            <a:r>
              <a:rPr lang="en-US" sz="2800" b="1" dirty="0" err="1">
                <a:latin typeface="Times New Roman" panose="02020603050405020304" pitchFamily="18" charset="0"/>
                <a:cs typeface="Times New Roman" panose="02020603050405020304" pitchFamily="18" charset="0"/>
              </a:rPr>
              <a:t>Inteligence</a:t>
            </a:r>
            <a:r>
              <a:rPr lang="en-US" sz="2800" b="1" dirty="0">
                <a:latin typeface="Times New Roman" panose="02020603050405020304" pitchFamily="18" charset="0"/>
                <a:cs typeface="Times New Roman" panose="02020603050405020304" pitchFamily="18" charset="0"/>
              </a:rPr>
              <a:t> vs Machine Learning vs Deep Learning</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5819535-D356-CD7C-BC6F-F55E448CC3FC}"/>
              </a:ext>
            </a:extLst>
          </p:cNvPr>
          <p:cNvPicPr>
            <a:picLocks noGrp="1" noChangeAspect="1"/>
          </p:cNvPicPr>
          <p:nvPr>
            <p:ph idx="1"/>
          </p:nvPr>
        </p:nvPicPr>
        <p:blipFill>
          <a:blip r:embed="rId2"/>
          <a:stretch>
            <a:fillRect/>
          </a:stretch>
        </p:blipFill>
        <p:spPr>
          <a:xfrm>
            <a:off x="838199" y="1913207"/>
            <a:ext cx="10515599" cy="4459458"/>
          </a:xfrm>
        </p:spPr>
      </p:pic>
    </p:spTree>
    <p:extLst>
      <p:ext uri="{BB962C8B-B14F-4D97-AF65-F5344CB8AC3E}">
        <p14:creationId xmlns:p14="http://schemas.microsoft.com/office/powerpoint/2010/main" val="38841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B18D-E2E3-1AE4-6664-F39DE028481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AC8825E-CB92-30D3-C845-0AC567B7D3B2}"/>
              </a:ext>
            </a:extLst>
          </p:cNvPr>
          <p:cNvPicPr>
            <a:picLocks noGrp="1" noChangeAspect="1"/>
          </p:cNvPicPr>
          <p:nvPr>
            <p:ph idx="1"/>
          </p:nvPr>
        </p:nvPicPr>
        <p:blipFill>
          <a:blip r:embed="rId2"/>
          <a:stretch>
            <a:fillRect/>
          </a:stretch>
        </p:blipFill>
        <p:spPr>
          <a:xfrm>
            <a:off x="838200" y="1866309"/>
            <a:ext cx="10515600" cy="4269970"/>
          </a:xfrm>
        </p:spPr>
      </p:pic>
      <p:pic>
        <p:nvPicPr>
          <p:cNvPr id="7" name="Picture 6">
            <a:extLst>
              <a:ext uri="{FF2B5EF4-FFF2-40B4-BE49-F238E27FC236}">
                <a16:creationId xmlns:a16="http://schemas.microsoft.com/office/drawing/2014/main" id="{2F52F665-29B5-049B-05E5-7011826E85D0}"/>
              </a:ext>
            </a:extLst>
          </p:cNvPr>
          <p:cNvPicPr>
            <a:picLocks noChangeAspect="1"/>
          </p:cNvPicPr>
          <p:nvPr/>
        </p:nvPicPr>
        <p:blipFill>
          <a:blip r:embed="rId3"/>
          <a:stretch>
            <a:fillRect/>
          </a:stretch>
        </p:blipFill>
        <p:spPr>
          <a:xfrm>
            <a:off x="1733550" y="365125"/>
            <a:ext cx="6481982" cy="1010443"/>
          </a:xfrm>
          <a:prstGeom prst="rect">
            <a:avLst/>
          </a:prstGeom>
        </p:spPr>
      </p:pic>
    </p:spTree>
    <p:extLst>
      <p:ext uri="{BB962C8B-B14F-4D97-AF65-F5344CB8AC3E}">
        <p14:creationId xmlns:p14="http://schemas.microsoft.com/office/powerpoint/2010/main" val="108362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ACC7-4286-CFB5-EFB5-578FE9C25CF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FB434BB-01AB-8791-A14A-35429A192CED}"/>
              </a:ext>
            </a:extLst>
          </p:cNvPr>
          <p:cNvPicPr>
            <a:picLocks noGrp="1" noChangeAspect="1"/>
          </p:cNvPicPr>
          <p:nvPr>
            <p:ph idx="1"/>
          </p:nvPr>
        </p:nvPicPr>
        <p:blipFill>
          <a:blip r:embed="rId2"/>
          <a:stretch>
            <a:fillRect/>
          </a:stretch>
        </p:blipFill>
        <p:spPr>
          <a:xfrm>
            <a:off x="422032" y="365125"/>
            <a:ext cx="11352626" cy="6331097"/>
          </a:xfrm>
        </p:spPr>
      </p:pic>
    </p:spTree>
    <p:extLst>
      <p:ext uri="{BB962C8B-B14F-4D97-AF65-F5344CB8AC3E}">
        <p14:creationId xmlns:p14="http://schemas.microsoft.com/office/powerpoint/2010/main" val="3356326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1006-A25C-CF5B-FF33-D4B8B3697D1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F9BD627-2B26-AF81-6983-91A1681D9B6E}"/>
              </a:ext>
            </a:extLst>
          </p:cNvPr>
          <p:cNvPicPr>
            <a:picLocks noGrp="1" noChangeAspect="1"/>
          </p:cNvPicPr>
          <p:nvPr>
            <p:ph idx="1"/>
          </p:nvPr>
        </p:nvPicPr>
        <p:blipFill>
          <a:blip r:embed="rId2"/>
          <a:stretch>
            <a:fillRect/>
          </a:stretch>
        </p:blipFill>
        <p:spPr>
          <a:xfrm>
            <a:off x="295422" y="365125"/>
            <a:ext cx="11549575" cy="6127750"/>
          </a:xfrm>
        </p:spPr>
      </p:pic>
    </p:spTree>
    <p:extLst>
      <p:ext uri="{BB962C8B-B14F-4D97-AF65-F5344CB8AC3E}">
        <p14:creationId xmlns:p14="http://schemas.microsoft.com/office/powerpoint/2010/main" val="378150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D4A8-C8E9-7C55-D0CA-81EE60CB320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CF0AD05-7943-845F-B012-BF0F7886EECB}"/>
              </a:ext>
            </a:extLst>
          </p:cNvPr>
          <p:cNvPicPr>
            <a:picLocks noGrp="1" noChangeAspect="1"/>
          </p:cNvPicPr>
          <p:nvPr>
            <p:ph idx="1"/>
          </p:nvPr>
        </p:nvPicPr>
        <p:blipFill>
          <a:blip r:embed="rId2"/>
          <a:stretch>
            <a:fillRect/>
          </a:stretch>
        </p:blipFill>
        <p:spPr>
          <a:xfrm>
            <a:off x="351692" y="365124"/>
            <a:ext cx="11352628" cy="6232623"/>
          </a:xfrm>
        </p:spPr>
      </p:pic>
    </p:spTree>
    <p:extLst>
      <p:ext uri="{BB962C8B-B14F-4D97-AF65-F5344CB8AC3E}">
        <p14:creationId xmlns:p14="http://schemas.microsoft.com/office/powerpoint/2010/main" val="490004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D3BF-96DF-6F7A-7A97-6072DB08EA3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20504D5-989C-5E19-33E4-E6FE409045C2}"/>
              </a:ext>
            </a:extLst>
          </p:cNvPr>
          <p:cNvPicPr>
            <a:picLocks noGrp="1" noChangeAspect="1"/>
          </p:cNvPicPr>
          <p:nvPr>
            <p:ph idx="1"/>
          </p:nvPr>
        </p:nvPicPr>
        <p:blipFill>
          <a:blip r:embed="rId2"/>
          <a:stretch>
            <a:fillRect/>
          </a:stretch>
        </p:blipFill>
        <p:spPr>
          <a:xfrm>
            <a:off x="464235" y="365125"/>
            <a:ext cx="11366694" cy="6127749"/>
          </a:xfrm>
        </p:spPr>
      </p:pic>
    </p:spTree>
    <p:extLst>
      <p:ext uri="{BB962C8B-B14F-4D97-AF65-F5344CB8AC3E}">
        <p14:creationId xmlns:p14="http://schemas.microsoft.com/office/powerpoint/2010/main" val="894707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2371-2B40-3306-4437-A773F34D1C8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2E4C8FE-CC2C-42C8-9D1F-0656C8AEA07C}"/>
              </a:ext>
            </a:extLst>
          </p:cNvPr>
          <p:cNvPicPr>
            <a:picLocks noGrp="1" noChangeAspect="1"/>
          </p:cNvPicPr>
          <p:nvPr>
            <p:ph idx="1"/>
          </p:nvPr>
        </p:nvPicPr>
        <p:blipFill>
          <a:blip r:embed="rId2"/>
          <a:stretch>
            <a:fillRect/>
          </a:stretch>
        </p:blipFill>
        <p:spPr>
          <a:xfrm>
            <a:off x="436098" y="365126"/>
            <a:ext cx="11296357" cy="6127750"/>
          </a:xfrm>
        </p:spPr>
      </p:pic>
    </p:spTree>
    <p:extLst>
      <p:ext uri="{BB962C8B-B14F-4D97-AF65-F5344CB8AC3E}">
        <p14:creationId xmlns:p14="http://schemas.microsoft.com/office/powerpoint/2010/main" val="4227230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C7DC-B63E-03A8-BD53-47E738B63D5F}"/>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Notes of Supervised, Unsupervised and Reinforcement Learning</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4F740FB-50C4-82D5-EE67-08A51E7B4827}"/>
              </a:ext>
            </a:extLst>
          </p:cNvPr>
          <p:cNvPicPr>
            <a:picLocks noGrp="1" noChangeAspect="1"/>
          </p:cNvPicPr>
          <p:nvPr>
            <p:ph idx="1"/>
          </p:nvPr>
        </p:nvPicPr>
        <p:blipFill>
          <a:blip r:embed="rId2"/>
          <a:stretch>
            <a:fillRect/>
          </a:stretch>
        </p:blipFill>
        <p:spPr>
          <a:xfrm>
            <a:off x="838199" y="1690688"/>
            <a:ext cx="10106465" cy="4625706"/>
          </a:xfrm>
        </p:spPr>
      </p:pic>
    </p:spTree>
    <p:extLst>
      <p:ext uri="{BB962C8B-B14F-4D97-AF65-F5344CB8AC3E}">
        <p14:creationId xmlns:p14="http://schemas.microsoft.com/office/powerpoint/2010/main" val="559228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4FDC-F0F4-C339-E1C2-88B567E7B9C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6DA620FA-B65D-8EC4-2FA8-8C76709A69A6}"/>
              </a:ext>
            </a:extLst>
          </p:cNvPr>
          <p:cNvPicPr>
            <a:picLocks noGrp="1" noChangeAspect="1"/>
          </p:cNvPicPr>
          <p:nvPr>
            <p:ph idx="1"/>
          </p:nvPr>
        </p:nvPicPr>
        <p:blipFill>
          <a:blip r:embed="rId2"/>
          <a:stretch>
            <a:fillRect/>
          </a:stretch>
        </p:blipFill>
        <p:spPr>
          <a:xfrm>
            <a:off x="838200" y="773723"/>
            <a:ext cx="10515599" cy="5824025"/>
          </a:xfrm>
        </p:spPr>
      </p:pic>
    </p:spTree>
    <p:extLst>
      <p:ext uri="{BB962C8B-B14F-4D97-AF65-F5344CB8AC3E}">
        <p14:creationId xmlns:p14="http://schemas.microsoft.com/office/powerpoint/2010/main" val="61637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B92A-E5D0-8C52-9028-66F110B8648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0CD891D-B8C0-8BBC-E0CB-5053DC72C50E}"/>
              </a:ext>
            </a:extLst>
          </p:cNvPr>
          <p:cNvPicPr>
            <a:picLocks noGrp="1" noChangeAspect="1"/>
          </p:cNvPicPr>
          <p:nvPr>
            <p:ph idx="1"/>
          </p:nvPr>
        </p:nvPicPr>
        <p:blipFill>
          <a:blip r:embed="rId2"/>
          <a:stretch>
            <a:fillRect/>
          </a:stretch>
        </p:blipFill>
        <p:spPr>
          <a:xfrm>
            <a:off x="731520" y="365125"/>
            <a:ext cx="10515600" cy="6127749"/>
          </a:xfrm>
        </p:spPr>
      </p:pic>
    </p:spTree>
    <p:extLst>
      <p:ext uri="{BB962C8B-B14F-4D97-AF65-F5344CB8AC3E}">
        <p14:creationId xmlns:p14="http://schemas.microsoft.com/office/powerpoint/2010/main" val="1703750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6DE5-7D8C-F883-BA13-34E44D727A8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3303CC4-D3F3-D133-5D19-DFE34B693A77}"/>
              </a:ext>
            </a:extLst>
          </p:cNvPr>
          <p:cNvPicPr>
            <a:picLocks noGrp="1" noChangeAspect="1"/>
          </p:cNvPicPr>
          <p:nvPr>
            <p:ph idx="1"/>
          </p:nvPr>
        </p:nvPicPr>
        <p:blipFill>
          <a:blip r:embed="rId2"/>
          <a:stretch>
            <a:fillRect/>
          </a:stretch>
        </p:blipFill>
        <p:spPr>
          <a:xfrm>
            <a:off x="647114" y="365125"/>
            <a:ext cx="11169748" cy="6373300"/>
          </a:xfrm>
        </p:spPr>
      </p:pic>
    </p:spTree>
    <p:extLst>
      <p:ext uri="{BB962C8B-B14F-4D97-AF65-F5344CB8AC3E}">
        <p14:creationId xmlns:p14="http://schemas.microsoft.com/office/powerpoint/2010/main" val="228963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08AA-6153-CEE8-00F8-CDBF65CDAF2B}"/>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Artificial </a:t>
            </a:r>
            <a:r>
              <a:rPr lang="en-US" sz="2800" b="1" dirty="0" err="1">
                <a:latin typeface="Times New Roman" panose="02020603050405020304" pitchFamily="18" charset="0"/>
                <a:cs typeface="Times New Roman" panose="02020603050405020304" pitchFamily="18" charset="0"/>
              </a:rPr>
              <a:t>Inteligence</a:t>
            </a:r>
            <a:r>
              <a:rPr lang="en-US" sz="2800" b="1" dirty="0">
                <a:latin typeface="Times New Roman" panose="02020603050405020304" pitchFamily="18" charset="0"/>
                <a:cs typeface="Times New Roman" panose="02020603050405020304" pitchFamily="18" charset="0"/>
              </a:rPr>
              <a:t> vs Machine Learning vs Deep Learning</a:t>
            </a:r>
            <a:endParaRPr lang="en-IN" sz="2800" dirty="0"/>
          </a:p>
        </p:txBody>
      </p:sp>
      <p:sp>
        <p:nvSpPr>
          <p:cNvPr id="3" name="Content Placeholder 2">
            <a:extLst>
              <a:ext uri="{FF2B5EF4-FFF2-40B4-BE49-F238E27FC236}">
                <a16:creationId xmlns:a16="http://schemas.microsoft.com/office/drawing/2014/main" id="{7FF272CE-549C-450A-2CD4-7BD0BDD0C623}"/>
              </a:ext>
            </a:extLst>
          </p:cNvPr>
          <p:cNvSpPr>
            <a:spLocks noGrp="1"/>
          </p:cNvSpPr>
          <p:nvPr>
            <p:ph idx="1"/>
          </p:nvPr>
        </p:nvSpPr>
        <p:spPr>
          <a:xfrm>
            <a:off x="838200" y="1519311"/>
            <a:ext cx="10515600" cy="4657652"/>
          </a:xfrm>
        </p:spPr>
        <p:txBody>
          <a:bodyPr>
            <a:normAutofit/>
          </a:bodyPr>
          <a:lstStyle/>
          <a:p>
            <a:r>
              <a:rPr lang="en-US" sz="2400" dirty="0">
                <a:latin typeface="Times New Roman" panose="02020603050405020304" pitchFamily="18" charset="0"/>
                <a:cs typeface="Times New Roman" panose="02020603050405020304" pitchFamily="18" charset="0"/>
              </a:rPr>
              <a:t>Example 1:- </a:t>
            </a:r>
          </a:p>
          <a:p>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458EDA-54A8-D81B-BF07-3F56D2BE4015}"/>
              </a:ext>
            </a:extLst>
          </p:cNvPr>
          <p:cNvPicPr>
            <a:picLocks noChangeAspect="1"/>
          </p:cNvPicPr>
          <p:nvPr/>
        </p:nvPicPr>
        <p:blipFill>
          <a:blip r:embed="rId2"/>
          <a:stretch>
            <a:fillRect/>
          </a:stretch>
        </p:blipFill>
        <p:spPr>
          <a:xfrm>
            <a:off x="838200" y="1927274"/>
            <a:ext cx="10515600" cy="4687839"/>
          </a:xfrm>
          <a:prstGeom prst="rect">
            <a:avLst/>
          </a:prstGeom>
        </p:spPr>
      </p:pic>
    </p:spTree>
    <p:extLst>
      <p:ext uri="{BB962C8B-B14F-4D97-AF65-F5344CB8AC3E}">
        <p14:creationId xmlns:p14="http://schemas.microsoft.com/office/powerpoint/2010/main" val="342752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48C1-4FC7-BFB3-E2A6-75B6145AF26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054690F9-A745-9BC0-172F-EAABB7617D91}"/>
              </a:ext>
            </a:extLst>
          </p:cNvPr>
          <p:cNvPicPr>
            <a:picLocks noGrp="1" noChangeAspect="1"/>
          </p:cNvPicPr>
          <p:nvPr>
            <p:ph idx="1"/>
          </p:nvPr>
        </p:nvPicPr>
        <p:blipFill>
          <a:blip r:embed="rId2"/>
          <a:stretch>
            <a:fillRect/>
          </a:stretch>
        </p:blipFill>
        <p:spPr>
          <a:xfrm>
            <a:off x="464234" y="365125"/>
            <a:ext cx="11197883" cy="6127749"/>
          </a:xfrm>
        </p:spPr>
      </p:pic>
    </p:spTree>
    <p:extLst>
      <p:ext uri="{BB962C8B-B14F-4D97-AF65-F5344CB8AC3E}">
        <p14:creationId xmlns:p14="http://schemas.microsoft.com/office/powerpoint/2010/main" val="3443474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C37B-A4A2-3479-9CE6-7246BF1A1F10}"/>
              </a:ext>
            </a:extLst>
          </p:cNvPr>
          <p:cNvSpPr>
            <a:spLocks noGrp="1"/>
          </p:cNvSpPr>
          <p:nvPr>
            <p:ph type="title"/>
          </p:nvPr>
        </p:nvSpPr>
        <p:spPr/>
        <p:txBody>
          <a:bodyPr/>
          <a:lstStyle/>
          <a:p>
            <a:pPr algn="l"/>
            <a:r>
              <a:rPr lang="en-IN" b="1" i="0" dirty="0">
                <a:effectLst/>
                <a:latin typeface="Times New Roman" panose="02020603050405020304" pitchFamily="18" charset="0"/>
                <a:cs typeface="Times New Roman" panose="02020603050405020304" pitchFamily="18" charset="0"/>
              </a:rPr>
              <a:t>Semi-Supervised Learning</a:t>
            </a:r>
          </a:p>
        </p:txBody>
      </p:sp>
      <p:pic>
        <p:nvPicPr>
          <p:cNvPr id="13" name="Content Placeholder 12">
            <a:extLst>
              <a:ext uri="{FF2B5EF4-FFF2-40B4-BE49-F238E27FC236}">
                <a16:creationId xmlns:a16="http://schemas.microsoft.com/office/drawing/2014/main" id="{AAD9E253-0455-AC68-B355-DFCFE5D7F0E7}"/>
              </a:ext>
            </a:extLst>
          </p:cNvPr>
          <p:cNvPicPr>
            <a:picLocks noGrp="1" noChangeAspect="1"/>
          </p:cNvPicPr>
          <p:nvPr>
            <p:ph idx="1"/>
          </p:nvPr>
        </p:nvPicPr>
        <p:blipFill>
          <a:blip r:embed="rId2"/>
          <a:stretch>
            <a:fillRect/>
          </a:stretch>
        </p:blipFill>
        <p:spPr>
          <a:xfrm>
            <a:off x="744813" y="1690688"/>
            <a:ext cx="8955779" cy="2220326"/>
          </a:xfrm>
        </p:spPr>
      </p:pic>
      <p:pic>
        <p:nvPicPr>
          <p:cNvPr id="15" name="Picture 14">
            <a:extLst>
              <a:ext uri="{FF2B5EF4-FFF2-40B4-BE49-F238E27FC236}">
                <a16:creationId xmlns:a16="http://schemas.microsoft.com/office/drawing/2014/main" id="{94736A40-BC4F-B52E-BCEF-0E4A278AA692}"/>
              </a:ext>
            </a:extLst>
          </p:cNvPr>
          <p:cNvPicPr>
            <a:picLocks noChangeAspect="1"/>
          </p:cNvPicPr>
          <p:nvPr/>
        </p:nvPicPr>
        <p:blipFill>
          <a:blip r:embed="rId3"/>
          <a:stretch>
            <a:fillRect/>
          </a:stretch>
        </p:blipFill>
        <p:spPr>
          <a:xfrm>
            <a:off x="2442334" y="3692628"/>
            <a:ext cx="5336692" cy="2403372"/>
          </a:xfrm>
          <a:prstGeom prst="rect">
            <a:avLst/>
          </a:prstGeom>
        </p:spPr>
      </p:pic>
    </p:spTree>
    <p:extLst>
      <p:ext uri="{BB962C8B-B14F-4D97-AF65-F5344CB8AC3E}">
        <p14:creationId xmlns:p14="http://schemas.microsoft.com/office/powerpoint/2010/main" val="230122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B190-70E1-9FC5-3C8E-3190C8D52C2C}"/>
              </a:ext>
            </a:extLst>
          </p:cNvPr>
          <p:cNvSpPr>
            <a:spLocks noGrp="1"/>
          </p:cNvSpPr>
          <p:nvPr>
            <p:ph type="title"/>
          </p:nvPr>
        </p:nvSpPr>
        <p:spPr>
          <a:xfrm>
            <a:off x="838200" y="365126"/>
            <a:ext cx="10515600" cy="787814"/>
          </a:xfrm>
        </p:spPr>
        <p:txBody>
          <a:bodyPr>
            <a:normAutofit/>
          </a:bodyPr>
          <a:lstStyle/>
          <a:p>
            <a:r>
              <a:rPr lang="en-IN" sz="3200" b="1" i="0" dirty="0">
                <a:effectLst/>
                <a:latin typeface="Times New Roman" panose="02020603050405020304" pitchFamily="18" charset="0"/>
                <a:cs typeface="Times New Roman" panose="02020603050405020304" pitchFamily="18" charset="0"/>
              </a:rPr>
              <a:t>Semi-Supervised Learning</a:t>
            </a:r>
            <a:endParaRPr lang="en-IN" sz="3200" dirty="0"/>
          </a:p>
        </p:txBody>
      </p:sp>
      <p:pic>
        <p:nvPicPr>
          <p:cNvPr id="5" name="Content Placeholder 4">
            <a:extLst>
              <a:ext uri="{FF2B5EF4-FFF2-40B4-BE49-F238E27FC236}">
                <a16:creationId xmlns:a16="http://schemas.microsoft.com/office/drawing/2014/main" id="{3E1B1213-7853-5719-994A-D35ACF4884B0}"/>
              </a:ext>
            </a:extLst>
          </p:cNvPr>
          <p:cNvPicPr>
            <a:picLocks noGrp="1" noChangeAspect="1"/>
          </p:cNvPicPr>
          <p:nvPr>
            <p:ph idx="1"/>
          </p:nvPr>
        </p:nvPicPr>
        <p:blipFill>
          <a:blip r:embed="rId2"/>
          <a:stretch>
            <a:fillRect/>
          </a:stretch>
        </p:blipFill>
        <p:spPr>
          <a:xfrm>
            <a:off x="1408043" y="1152939"/>
            <a:ext cx="9167191" cy="5339935"/>
          </a:xfrm>
        </p:spPr>
      </p:pic>
    </p:spTree>
    <p:extLst>
      <p:ext uri="{BB962C8B-B14F-4D97-AF65-F5344CB8AC3E}">
        <p14:creationId xmlns:p14="http://schemas.microsoft.com/office/powerpoint/2010/main" val="3466066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440F-FA24-DA9D-20A9-3F147CA439EF}"/>
              </a:ext>
            </a:extLst>
          </p:cNvPr>
          <p:cNvSpPr>
            <a:spLocks noGrp="1"/>
          </p:cNvSpPr>
          <p:nvPr>
            <p:ph type="title"/>
          </p:nvPr>
        </p:nvSpPr>
        <p:spPr>
          <a:xfrm>
            <a:off x="838199" y="365125"/>
            <a:ext cx="10515601" cy="695049"/>
          </a:xfrm>
        </p:spPr>
        <p:txBody>
          <a:bodyPr>
            <a:normAutofit/>
          </a:bodyPr>
          <a:lstStyle/>
          <a:p>
            <a:pPr algn="l"/>
            <a:r>
              <a:rPr lang="en-US" sz="2800" b="1" i="0" dirty="0">
                <a:solidFill>
                  <a:srgbClr val="151515"/>
                </a:solidFill>
                <a:effectLst/>
                <a:latin typeface="Times New Roman" panose="02020603050405020304" pitchFamily="18" charset="0"/>
                <a:cs typeface="Times New Roman" panose="02020603050405020304" pitchFamily="18" charset="0"/>
              </a:rPr>
              <a:t>Techniques Used in Semi-Supervised Learning:</a:t>
            </a:r>
          </a:p>
        </p:txBody>
      </p:sp>
      <p:sp>
        <p:nvSpPr>
          <p:cNvPr id="3" name="Content Placeholder 2">
            <a:extLst>
              <a:ext uri="{FF2B5EF4-FFF2-40B4-BE49-F238E27FC236}">
                <a16:creationId xmlns:a16="http://schemas.microsoft.com/office/drawing/2014/main" id="{D5707B3F-9E70-2BCD-0FE8-F992793EB875}"/>
              </a:ext>
            </a:extLst>
          </p:cNvPr>
          <p:cNvSpPr>
            <a:spLocks noGrp="1"/>
          </p:cNvSpPr>
          <p:nvPr>
            <p:ph idx="1"/>
          </p:nvPr>
        </p:nvSpPr>
        <p:spPr>
          <a:xfrm>
            <a:off x="838199" y="1643269"/>
            <a:ext cx="3614531" cy="4849605"/>
          </a:xfrm>
        </p:spPr>
        <p:txBody>
          <a:bodyPr>
            <a:normAutofit lnSpcReduction="10000"/>
          </a:bodyPr>
          <a:lstStyle/>
          <a:p>
            <a:pPr marL="0" indent="0" algn="just">
              <a:buNone/>
            </a:pPr>
            <a:r>
              <a:rPr lang="en-IN" sz="2000" b="1" i="0" dirty="0">
                <a:effectLst/>
                <a:latin typeface="Times New Roman" panose="02020603050405020304" pitchFamily="18" charset="0"/>
                <a:cs typeface="Times New Roman" panose="02020603050405020304" pitchFamily="18" charset="0"/>
              </a:rPr>
              <a:t>1. Pseudo-</a:t>
            </a:r>
            <a:r>
              <a:rPr lang="en-IN" sz="2000" b="1" i="0" dirty="0" err="1">
                <a:effectLst/>
                <a:latin typeface="Times New Roman" panose="02020603050405020304" pitchFamily="18" charset="0"/>
                <a:cs typeface="Times New Roman" panose="02020603050405020304" pitchFamily="18" charset="0"/>
              </a:rPr>
              <a:t>labeling</a:t>
            </a: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800" b="1" dirty="0">
              <a:solidFill>
                <a:srgbClr val="151515"/>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151515"/>
                </a:solidFill>
                <a:latin typeface="Times New Roman" panose="02020603050405020304" pitchFamily="18" charset="0"/>
                <a:cs typeface="Times New Roman" panose="02020603050405020304" pitchFamily="18" charset="0"/>
              </a:rPr>
              <a:t>Steps:-</a:t>
            </a:r>
          </a:p>
          <a:p>
            <a:pPr marL="0" indent="0" algn="just">
              <a:buNone/>
            </a:pPr>
            <a:endParaRPr lang="en-US" sz="800" dirty="0">
              <a:solidFill>
                <a:srgbClr val="151515"/>
              </a:solidFill>
              <a:latin typeface="Times New Roman" panose="02020603050405020304" pitchFamily="18" charset="0"/>
              <a:cs typeface="Times New Roman" panose="02020603050405020304" pitchFamily="18" charset="0"/>
            </a:endParaRPr>
          </a:p>
          <a:p>
            <a:r>
              <a:rPr lang="en-US" sz="2000" dirty="0">
                <a:solidFill>
                  <a:srgbClr val="151515"/>
                </a:solidFill>
                <a:latin typeface="Times New Roman" panose="02020603050405020304" pitchFamily="18" charset="0"/>
                <a:cs typeface="Times New Roman" panose="02020603050405020304" pitchFamily="18" charset="0"/>
              </a:rPr>
              <a:t>T</a:t>
            </a:r>
            <a:r>
              <a:rPr lang="en-US" sz="2000" i="0" dirty="0">
                <a:solidFill>
                  <a:srgbClr val="151515"/>
                </a:solidFill>
                <a:effectLst/>
                <a:latin typeface="Times New Roman" panose="02020603050405020304" pitchFamily="18" charset="0"/>
                <a:cs typeface="Times New Roman" panose="02020603050405020304" pitchFamily="18" charset="0"/>
              </a:rPr>
              <a:t>rain a model with labelled data.</a:t>
            </a:r>
          </a:p>
          <a:p>
            <a:endParaRPr lang="en-US" sz="2000" i="0" dirty="0">
              <a:solidFill>
                <a:srgbClr val="151515"/>
              </a:solidFill>
              <a:effectLst/>
              <a:latin typeface="Times New Roman" panose="02020603050405020304" pitchFamily="18" charset="0"/>
              <a:cs typeface="Times New Roman" panose="02020603050405020304" pitchFamily="18" charset="0"/>
            </a:endParaRPr>
          </a:p>
          <a:p>
            <a:r>
              <a:rPr lang="en-US" sz="2000" dirty="0">
                <a:solidFill>
                  <a:srgbClr val="151515"/>
                </a:solidFill>
                <a:latin typeface="Times New Roman" panose="02020603050405020304" pitchFamily="18" charset="0"/>
                <a:cs typeface="Times New Roman" panose="02020603050405020304" pitchFamily="18" charset="0"/>
              </a:rPr>
              <a:t>U</a:t>
            </a:r>
            <a:r>
              <a:rPr lang="en-US" sz="2000" i="0" dirty="0">
                <a:solidFill>
                  <a:srgbClr val="151515"/>
                </a:solidFill>
                <a:effectLst/>
                <a:latin typeface="Times New Roman" panose="02020603050405020304" pitchFamily="18" charset="0"/>
                <a:cs typeface="Times New Roman" panose="02020603050405020304" pitchFamily="18" charset="0"/>
              </a:rPr>
              <a:t>se the trained model to predict labels for the unlabeled data, which creates pseudo-labeled data.</a:t>
            </a:r>
          </a:p>
          <a:p>
            <a:endParaRPr lang="en-US" sz="2000" i="0" dirty="0">
              <a:solidFill>
                <a:srgbClr val="151515"/>
              </a:solidFill>
              <a:effectLst/>
              <a:latin typeface="Times New Roman" panose="02020603050405020304" pitchFamily="18" charset="0"/>
              <a:cs typeface="Times New Roman" panose="02020603050405020304" pitchFamily="18" charset="0"/>
            </a:endParaRPr>
          </a:p>
          <a:p>
            <a:r>
              <a:rPr lang="en-US" sz="2000" i="0" dirty="0">
                <a:solidFill>
                  <a:srgbClr val="151515"/>
                </a:solidFill>
                <a:effectLst/>
                <a:latin typeface="Times New Roman" panose="02020603050405020304" pitchFamily="18" charset="0"/>
                <a:cs typeface="Times New Roman" panose="02020603050405020304" pitchFamily="18" charset="0"/>
              </a:rPr>
              <a:t>Retrain the model with the pseudo-labeled and labeled data together.</a:t>
            </a:r>
          </a:p>
          <a:p>
            <a:endParaRPr lang="en-IN" dirty="0"/>
          </a:p>
        </p:txBody>
      </p:sp>
      <p:pic>
        <p:nvPicPr>
          <p:cNvPr id="4" name="Content Placeholder 4">
            <a:extLst>
              <a:ext uri="{FF2B5EF4-FFF2-40B4-BE49-F238E27FC236}">
                <a16:creationId xmlns:a16="http://schemas.microsoft.com/office/drawing/2014/main" id="{73417C27-5BEA-8677-FD3A-4A505DB8A0BF}"/>
              </a:ext>
            </a:extLst>
          </p:cNvPr>
          <p:cNvPicPr>
            <a:picLocks noChangeAspect="1"/>
          </p:cNvPicPr>
          <p:nvPr/>
        </p:nvPicPr>
        <p:blipFill>
          <a:blip r:embed="rId2"/>
          <a:stretch>
            <a:fillRect/>
          </a:stretch>
        </p:blipFill>
        <p:spPr>
          <a:xfrm>
            <a:off x="7262193" y="1391478"/>
            <a:ext cx="3843130" cy="4996070"/>
          </a:xfrm>
          <a:prstGeom prst="rect">
            <a:avLst/>
          </a:prstGeom>
        </p:spPr>
      </p:pic>
      <p:pic>
        <p:nvPicPr>
          <p:cNvPr id="6" name="Picture 5">
            <a:extLst>
              <a:ext uri="{FF2B5EF4-FFF2-40B4-BE49-F238E27FC236}">
                <a16:creationId xmlns:a16="http://schemas.microsoft.com/office/drawing/2014/main" id="{6E0FA052-A0F9-388F-8FC3-0A219F61B4DB}"/>
              </a:ext>
            </a:extLst>
          </p:cNvPr>
          <p:cNvPicPr>
            <a:picLocks noChangeAspect="1"/>
          </p:cNvPicPr>
          <p:nvPr/>
        </p:nvPicPr>
        <p:blipFill>
          <a:blip r:embed="rId3"/>
          <a:stretch>
            <a:fillRect/>
          </a:stretch>
        </p:blipFill>
        <p:spPr>
          <a:xfrm>
            <a:off x="4395581" y="2972628"/>
            <a:ext cx="2495550" cy="1257300"/>
          </a:xfrm>
          <a:prstGeom prst="rect">
            <a:avLst/>
          </a:prstGeom>
        </p:spPr>
      </p:pic>
    </p:spTree>
    <p:extLst>
      <p:ext uri="{BB962C8B-B14F-4D97-AF65-F5344CB8AC3E}">
        <p14:creationId xmlns:p14="http://schemas.microsoft.com/office/powerpoint/2010/main" val="355218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7D59-885C-D4A9-0F20-B2F9A07FE2C8}"/>
              </a:ext>
            </a:extLst>
          </p:cNvPr>
          <p:cNvSpPr>
            <a:spLocks noGrp="1"/>
          </p:cNvSpPr>
          <p:nvPr>
            <p:ph type="title"/>
          </p:nvPr>
        </p:nvSpPr>
        <p:spPr>
          <a:xfrm>
            <a:off x="838200" y="365126"/>
            <a:ext cx="10515600" cy="509518"/>
          </a:xfrm>
        </p:spPr>
        <p:txBody>
          <a:bodyPr>
            <a:normAutofit/>
          </a:bodyPr>
          <a:lstStyle/>
          <a:p>
            <a:r>
              <a:rPr lang="en-US" sz="2800" b="1" i="0" dirty="0">
                <a:solidFill>
                  <a:srgbClr val="151515"/>
                </a:solidFill>
                <a:effectLst/>
                <a:latin typeface="Times New Roman" panose="02020603050405020304" pitchFamily="18" charset="0"/>
                <a:cs typeface="Times New Roman" panose="02020603050405020304" pitchFamily="18" charset="0"/>
              </a:rPr>
              <a:t>Techniques Used in Semi-Supervised Learning:</a:t>
            </a:r>
            <a:endParaRPr lang="en-IN" sz="2800" dirty="0"/>
          </a:p>
        </p:txBody>
      </p:sp>
      <p:sp>
        <p:nvSpPr>
          <p:cNvPr id="3" name="Content Placeholder 2">
            <a:extLst>
              <a:ext uri="{FF2B5EF4-FFF2-40B4-BE49-F238E27FC236}">
                <a16:creationId xmlns:a16="http://schemas.microsoft.com/office/drawing/2014/main" id="{9069C23A-A035-EB4B-0201-814CB996EC37}"/>
              </a:ext>
            </a:extLst>
          </p:cNvPr>
          <p:cNvSpPr>
            <a:spLocks noGrp="1"/>
          </p:cNvSpPr>
          <p:nvPr>
            <p:ph idx="1"/>
          </p:nvPr>
        </p:nvSpPr>
        <p:spPr>
          <a:xfrm>
            <a:off x="838200" y="1060174"/>
            <a:ext cx="6185452" cy="5671930"/>
          </a:xfrm>
        </p:spPr>
        <p:txBody>
          <a:bodyPr>
            <a:normAutofit lnSpcReduction="10000"/>
          </a:bodyPr>
          <a:lstStyle/>
          <a:p>
            <a:pPr marL="0" indent="0">
              <a:buNone/>
            </a:pPr>
            <a:r>
              <a:rPr lang="en-IN" sz="2000" b="1" i="0" dirty="0">
                <a:effectLst/>
                <a:latin typeface="Times New Roman" panose="02020603050405020304" pitchFamily="18" charset="0"/>
                <a:cs typeface="Times New Roman" panose="02020603050405020304" pitchFamily="18" charset="0"/>
              </a:rPr>
              <a:t>2. Self-Training</a:t>
            </a: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Steps:-</a:t>
            </a:r>
          </a:p>
          <a:p>
            <a:pPr marL="0" indent="0">
              <a:buNone/>
            </a:pPr>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1. Start with labeled data: Use images labeled as cats and dogs.</a:t>
            </a:r>
          </a:p>
          <a:p>
            <a:pPr algn="just"/>
            <a:r>
              <a:rPr lang="en-US" sz="2000" dirty="0">
                <a:latin typeface="Times New Roman" panose="02020603050405020304" pitchFamily="18" charset="0"/>
                <a:cs typeface="Times New Roman" panose="02020603050405020304" pitchFamily="18" charset="0"/>
              </a:rPr>
              <a:t>2. Train base model: Train with supervised methods on labeled data.</a:t>
            </a:r>
          </a:p>
          <a:p>
            <a:pPr algn="just"/>
            <a:r>
              <a:rPr lang="en-US" sz="2000" dirty="0">
                <a:latin typeface="Times New Roman" panose="02020603050405020304" pitchFamily="18" charset="0"/>
                <a:cs typeface="Times New Roman" panose="02020603050405020304" pitchFamily="18" charset="0"/>
              </a:rPr>
              <a:t>3. Generate pseudo-labels: Predict labels for unlabeled data using the trained model.</a:t>
            </a:r>
          </a:p>
          <a:p>
            <a:pPr algn="just"/>
            <a:r>
              <a:rPr lang="en-US" sz="2000" dirty="0">
                <a:latin typeface="Times New Roman" panose="02020603050405020304" pitchFamily="18" charset="0"/>
                <a:cs typeface="Times New Roman" panose="02020603050405020304" pitchFamily="18" charset="0"/>
              </a:rPr>
              <a:t>4. Select high-confidence predictions: Keep predictions with over 80% confidence.</a:t>
            </a:r>
          </a:p>
          <a:p>
            <a:pPr algn="just"/>
            <a:r>
              <a:rPr lang="en-US" sz="2000" dirty="0">
                <a:latin typeface="Times New Roman" panose="02020603050405020304" pitchFamily="18" charset="0"/>
                <a:cs typeface="Times New Roman" panose="02020603050405020304" pitchFamily="18" charset="0"/>
              </a:rPr>
              <a:t>5. Expand labeled dataset: Add high-confidence pseudo-labels to the labeled data.</a:t>
            </a:r>
          </a:p>
          <a:p>
            <a:pPr algn="just"/>
            <a:r>
              <a:rPr lang="en-US" sz="2000" dirty="0">
                <a:latin typeface="Times New Roman" panose="02020603050405020304" pitchFamily="18" charset="0"/>
                <a:cs typeface="Times New Roman" panose="02020603050405020304" pitchFamily="18" charset="0"/>
              </a:rPr>
              <a:t>6. Retrain the model: Train the model again using the expanded dataset.</a:t>
            </a:r>
          </a:p>
          <a:p>
            <a:pPr algn="just"/>
            <a:r>
              <a:rPr lang="en-US" sz="2000" dirty="0">
                <a:latin typeface="Times New Roman" panose="02020603050405020304" pitchFamily="18" charset="0"/>
                <a:cs typeface="Times New Roman" panose="02020603050405020304" pitchFamily="18" charset="0"/>
              </a:rPr>
              <a:t>7. Iterate the process: Repeat the process multiple times (e.g., 10 iterations).</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EB60CA-4E87-A9A3-D6A3-3AB10F900510}"/>
              </a:ext>
            </a:extLst>
          </p:cNvPr>
          <p:cNvPicPr>
            <a:picLocks noChangeAspect="1"/>
          </p:cNvPicPr>
          <p:nvPr/>
        </p:nvPicPr>
        <p:blipFill>
          <a:blip r:embed="rId2"/>
          <a:stretch>
            <a:fillRect/>
          </a:stretch>
        </p:blipFill>
        <p:spPr>
          <a:xfrm>
            <a:off x="7209183" y="940906"/>
            <a:ext cx="4850295" cy="5671930"/>
          </a:xfrm>
          <a:prstGeom prst="rect">
            <a:avLst/>
          </a:prstGeom>
        </p:spPr>
      </p:pic>
    </p:spTree>
    <p:extLst>
      <p:ext uri="{BB962C8B-B14F-4D97-AF65-F5344CB8AC3E}">
        <p14:creationId xmlns:p14="http://schemas.microsoft.com/office/powerpoint/2010/main" val="226300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758B-3A9C-327D-3D4D-F83402FFE3DE}"/>
              </a:ext>
            </a:extLst>
          </p:cNvPr>
          <p:cNvSpPr>
            <a:spLocks noGrp="1"/>
          </p:cNvSpPr>
          <p:nvPr>
            <p:ph type="title"/>
          </p:nvPr>
        </p:nvSpPr>
        <p:spPr>
          <a:xfrm>
            <a:off x="838200" y="1"/>
            <a:ext cx="10515600" cy="834886"/>
          </a:xfrm>
        </p:spPr>
        <p:txBody>
          <a:bodyPr>
            <a:normAutofit/>
          </a:bodyPr>
          <a:lstStyle/>
          <a:p>
            <a:r>
              <a:rPr lang="en-US" sz="2800" b="1" i="0" dirty="0">
                <a:solidFill>
                  <a:srgbClr val="151515"/>
                </a:solidFill>
                <a:effectLst/>
                <a:latin typeface="Times New Roman" panose="02020603050405020304" pitchFamily="18" charset="0"/>
                <a:cs typeface="Times New Roman" panose="02020603050405020304" pitchFamily="18" charset="0"/>
              </a:rPr>
              <a:t>Techniques Used in Semi-Supervised Learning:</a:t>
            </a:r>
            <a:endParaRPr lang="en-IN" sz="2800" dirty="0"/>
          </a:p>
        </p:txBody>
      </p:sp>
      <p:sp>
        <p:nvSpPr>
          <p:cNvPr id="3" name="Content Placeholder 2">
            <a:extLst>
              <a:ext uri="{FF2B5EF4-FFF2-40B4-BE49-F238E27FC236}">
                <a16:creationId xmlns:a16="http://schemas.microsoft.com/office/drawing/2014/main" id="{DB829487-A0E8-BA90-0B07-46199C76B5CE}"/>
              </a:ext>
            </a:extLst>
          </p:cNvPr>
          <p:cNvSpPr>
            <a:spLocks noGrp="1"/>
          </p:cNvSpPr>
          <p:nvPr>
            <p:ph idx="1"/>
          </p:nvPr>
        </p:nvSpPr>
        <p:spPr>
          <a:xfrm>
            <a:off x="331305" y="1285461"/>
            <a:ext cx="4691270" cy="5380382"/>
          </a:xfrm>
        </p:spPr>
        <p:txBody>
          <a:bodyPr>
            <a:normAutofit fontScale="92500" lnSpcReduction="10000"/>
          </a:bodyPr>
          <a:lstStyle/>
          <a:p>
            <a:r>
              <a:rPr lang="en-US" sz="2200" b="1" dirty="0">
                <a:latin typeface="Times New Roman" panose="02020603050405020304" pitchFamily="18" charset="0"/>
                <a:cs typeface="Times New Roman" panose="02020603050405020304" pitchFamily="18" charset="0"/>
              </a:rPr>
              <a:t>Pseudo-Labeling:</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All Predictions Used</a:t>
            </a:r>
            <a:r>
              <a:rPr lang="en-US" sz="2000" dirty="0">
                <a:latin typeface="Times New Roman" panose="02020603050405020304" pitchFamily="18" charset="0"/>
                <a:cs typeface="Times New Roman" panose="02020603050405020304" pitchFamily="18" charset="0"/>
              </a:rPr>
              <a:t>: Imagine you have a model that guesses whether a picture is a cat or a dog. With pseudo-labeling, you use all the guesses the model makes, even if the model isn't very sure.</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One-Time Process</a:t>
            </a:r>
            <a:r>
              <a:rPr lang="en-US" sz="2000" dirty="0">
                <a:latin typeface="Times New Roman" panose="02020603050405020304" pitchFamily="18" charset="0"/>
                <a:cs typeface="Times New Roman" panose="02020603050405020304" pitchFamily="18" charset="0"/>
              </a:rPr>
              <a:t>: You do this once and use those guesses to help the model learn better.</a:t>
            </a:r>
          </a:p>
          <a:p>
            <a:pPr marL="0" indent="0">
              <a:buNone/>
            </a:pPr>
            <a:endParaRPr lang="en-US" sz="8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Self-Training:</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Only Sure Predictions Used</a:t>
            </a:r>
            <a:r>
              <a:rPr lang="en-US" sz="2000" dirty="0">
                <a:latin typeface="Times New Roman" panose="02020603050405020304" pitchFamily="18" charset="0"/>
                <a:cs typeface="Times New Roman" panose="02020603050405020304" pitchFamily="18" charset="0"/>
              </a:rPr>
              <a:t>: Now, think of the same model. With self-training, you only use the guesses where the model is very sure (like 80% sure it's a cat or a dog).</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Repeated Process</a:t>
            </a:r>
            <a:r>
              <a:rPr lang="en-US" sz="2000" dirty="0">
                <a:latin typeface="Times New Roman" panose="02020603050405020304" pitchFamily="18" charset="0"/>
                <a:cs typeface="Times New Roman" panose="02020603050405020304" pitchFamily="18" charset="0"/>
              </a:rPr>
              <a:t>: You repeat this step several times, each time using the very sure guesses to help the model learn better and better.</a:t>
            </a:r>
          </a:p>
          <a:p>
            <a:endParaRPr lang="en-IN" dirty="0"/>
          </a:p>
        </p:txBody>
      </p:sp>
      <p:pic>
        <p:nvPicPr>
          <p:cNvPr id="7" name="Picture 6">
            <a:extLst>
              <a:ext uri="{FF2B5EF4-FFF2-40B4-BE49-F238E27FC236}">
                <a16:creationId xmlns:a16="http://schemas.microsoft.com/office/drawing/2014/main" id="{46769E67-9266-657A-2C55-D54C6080F5EA}"/>
              </a:ext>
            </a:extLst>
          </p:cNvPr>
          <p:cNvPicPr>
            <a:picLocks noChangeAspect="1"/>
          </p:cNvPicPr>
          <p:nvPr/>
        </p:nvPicPr>
        <p:blipFill>
          <a:blip r:embed="rId2"/>
          <a:stretch>
            <a:fillRect/>
          </a:stretch>
        </p:blipFill>
        <p:spPr>
          <a:xfrm>
            <a:off x="5022575" y="1285461"/>
            <a:ext cx="7169425" cy="5247860"/>
          </a:xfrm>
          <a:prstGeom prst="rect">
            <a:avLst/>
          </a:prstGeom>
        </p:spPr>
      </p:pic>
      <p:pic>
        <p:nvPicPr>
          <p:cNvPr id="9" name="Picture 8">
            <a:extLst>
              <a:ext uri="{FF2B5EF4-FFF2-40B4-BE49-F238E27FC236}">
                <a16:creationId xmlns:a16="http://schemas.microsoft.com/office/drawing/2014/main" id="{02C2C501-42BD-503B-1ACE-8B9AD021E0DD}"/>
              </a:ext>
            </a:extLst>
          </p:cNvPr>
          <p:cNvPicPr>
            <a:picLocks noChangeAspect="1"/>
          </p:cNvPicPr>
          <p:nvPr/>
        </p:nvPicPr>
        <p:blipFill>
          <a:blip r:embed="rId3"/>
          <a:stretch>
            <a:fillRect/>
          </a:stretch>
        </p:blipFill>
        <p:spPr>
          <a:xfrm>
            <a:off x="3232495" y="869674"/>
            <a:ext cx="4295775" cy="381000"/>
          </a:xfrm>
          <a:prstGeom prst="rect">
            <a:avLst/>
          </a:prstGeom>
        </p:spPr>
      </p:pic>
    </p:spTree>
    <p:extLst>
      <p:ext uri="{BB962C8B-B14F-4D97-AF65-F5344CB8AC3E}">
        <p14:creationId xmlns:p14="http://schemas.microsoft.com/office/powerpoint/2010/main" val="257967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5201-5411-6EC2-26EE-C410BC759ACB}"/>
              </a:ext>
            </a:extLst>
          </p:cNvPr>
          <p:cNvSpPr>
            <a:spLocks noGrp="1"/>
          </p:cNvSpPr>
          <p:nvPr>
            <p:ph type="title"/>
          </p:nvPr>
        </p:nvSpPr>
        <p:spPr>
          <a:xfrm>
            <a:off x="838200" y="1"/>
            <a:ext cx="10515600" cy="1139686"/>
          </a:xfrm>
        </p:spPr>
        <p:txBody>
          <a:bodyPr>
            <a:normAutofit/>
          </a:bodyPr>
          <a:lstStyle/>
          <a:p>
            <a:r>
              <a:rPr lang="en-US" sz="2800" b="1" i="0" dirty="0">
                <a:solidFill>
                  <a:srgbClr val="151515"/>
                </a:solidFill>
                <a:effectLst/>
                <a:latin typeface="Times New Roman" panose="02020603050405020304" pitchFamily="18" charset="0"/>
                <a:cs typeface="Times New Roman" panose="02020603050405020304" pitchFamily="18" charset="0"/>
              </a:rPr>
              <a:t>Techniques Used in Semi-Supervised Learning:</a:t>
            </a:r>
            <a:br>
              <a:rPr lang="en-IN" sz="2800" b="1" i="0" dirty="0">
                <a:solidFill>
                  <a:srgbClr val="5400EC"/>
                </a:solidFill>
                <a:effectLst/>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50AEFB-CF51-9900-AC4A-30AF82874358}"/>
              </a:ext>
            </a:extLst>
          </p:cNvPr>
          <p:cNvSpPr>
            <a:spLocks noGrp="1"/>
          </p:cNvSpPr>
          <p:nvPr>
            <p:ph idx="1"/>
          </p:nvPr>
        </p:nvSpPr>
        <p:spPr>
          <a:xfrm>
            <a:off x="838200" y="887896"/>
            <a:ext cx="10515600" cy="5289067"/>
          </a:xfrm>
        </p:spPr>
        <p:txBody>
          <a:bodyPr>
            <a:normAutofit/>
          </a:bodyPr>
          <a:lstStyle/>
          <a:p>
            <a:pPr marL="0" indent="0">
              <a:buNone/>
            </a:pPr>
            <a:r>
              <a:rPr lang="en-IN" sz="2000" b="1" i="0" dirty="0">
                <a:effectLst/>
                <a:latin typeface="Times New Roman" panose="02020603050405020304" pitchFamily="18" charset="0"/>
                <a:cs typeface="Times New Roman" panose="02020603050405020304" pitchFamily="18" charset="0"/>
              </a:rPr>
              <a:t>3. Label Propagation</a:t>
            </a:r>
            <a:endParaRPr lang="en-US" sz="8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Suppose;</a:t>
            </a:r>
            <a:endParaRPr lang="en-US" sz="8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Nodes: A (Dog), B (Cat), C (Unlabeled), D (Unlabeled), E (Unlabeled) </a:t>
            </a:r>
            <a:endParaRPr lang="en-IN" sz="8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Graph:  A -- C -- D -- E -- B (</a:t>
            </a:r>
            <a:r>
              <a:rPr lang="en-IN" sz="2000" dirty="0" err="1">
                <a:latin typeface="Times New Roman" panose="02020603050405020304" pitchFamily="18" charset="0"/>
                <a:cs typeface="Times New Roman" panose="02020603050405020304" pitchFamily="18" charset="0"/>
              </a:rPr>
              <a:t>Labeled</a:t>
            </a:r>
            <a:r>
              <a:rPr lang="en-IN" sz="2000" dirty="0">
                <a:latin typeface="Times New Roman" panose="02020603050405020304" pitchFamily="18" charset="0"/>
                <a:cs typeface="Times New Roman" panose="02020603050405020304" pitchFamily="18" charset="0"/>
              </a:rPr>
              <a:t> nodes are A and B , </a:t>
            </a:r>
            <a:r>
              <a:rPr lang="en-IN" sz="2000" dirty="0" err="1">
                <a:latin typeface="Times New Roman" panose="02020603050405020304" pitchFamily="18" charset="0"/>
                <a:cs typeface="Times New Roman" panose="02020603050405020304" pitchFamily="18" charset="0"/>
              </a:rPr>
              <a:t>Unlabeled</a:t>
            </a:r>
            <a:r>
              <a:rPr lang="en-IN" sz="2000" dirty="0">
                <a:latin typeface="Times New Roman" panose="02020603050405020304" pitchFamily="18" charset="0"/>
                <a:cs typeface="Times New Roman" panose="02020603050405020304" pitchFamily="18" charset="0"/>
              </a:rPr>
              <a:t> nodes are in C, D and E).</a:t>
            </a:r>
          </a:p>
          <a:p>
            <a:pPr marL="0" indent="0">
              <a:buNone/>
            </a:pPr>
            <a:endParaRPr lang="en-IN" sz="800" dirty="0">
              <a:latin typeface="Times New Roman" panose="02020603050405020304" pitchFamily="18" charset="0"/>
              <a:cs typeface="Times New Roman" panose="02020603050405020304" pitchFamily="18" charset="0"/>
            </a:endParaRPr>
          </a:p>
          <a:p>
            <a:pPr marL="0" indent="0">
              <a:buNone/>
            </a:pPr>
            <a:endParaRPr lang="en-IN" sz="8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117EEFB-9842-3326-D738-4E6E52274839}"/>
              </a:ext>
            </a:extLst>
          </p:cNvPr>
          <p:cNvPicPr>
            <a:picLocks noChangeAspect="1"/>
          </p:cNvPicPr>
          <p:nvPr/>
        </p:nvPicPr>
        <p:blipFill>
          <a:blip r:embed="rId2"/>
          <a:stretch>
            <a:fillRect/>
          </a:stretch>
        </p:blipFill>
        <p:spPr>
          <a:xfrm>
            <a:off x="838201" y="2541103"/>
            <a:ext cx="5038726" cy="4045227"/>
          </a:xfrm>
          <a:prstGeom prst="rect">
            <a:avLst/>
          </a:prstGeom>
        </p:spPr>
      </p:pic>
      <p:pic>
        <p:nvPicPr>
          <p:cNvPr id="12" name="Picture 11">
            <a:extLst>
              <a:ext uri="{FF2B5EF4-FFF2-40B4-BE49-F238E27FC236}">
                <a16:creationId xmlns:a16="http://schemas.microsoft.com/office/drawing/2014/main" id="{FEF397AC-D237-B6F2-6133-57E563EFD220}"/>
              </a:ext>
            </a:extLst>
          </p:cNvPr>
          <p:cNvPicPr>
            <a:picLocks noChangeAspect="1"/>
          </p:cNvPicPr>
          <p:nvPr/>
        </p:nvPicPr>
        <p:blipFill>
          <a:blip r:embed="rId3"/>
          <a:stretch>
            <a:fillRect/>
          </a:stretch>
        </p:blipFill>
        <p:spPr>
          <a:xfrm>
            <a:off x="5876927" y="3125857"/>
            <a:ext cx="6191248" cy="1905000"/>
          </a:xfrm>
          <a:prstGeom prst="rect">
            <a:avLst/>
          </a:prstGeom>
        </p:spPr>
      </p:pic>
    </p:spTree>
    <p:extLst>
      <p:ext uri="{BB962C8B-B14F-4D97-AF65-F5344CB8AC3E}">
        <p14:creationId xmlns:p14="http://schemas.microsoft.com/office/powerpoint/2010/main" val="1501364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E62F-F1C7-9836-552E-39CCBDE0A36F}"/>
              </a:ext>
            </a:extLst>
          </p:cNvPr>
          <p:cNvSpPr>
            <a:spLocks noGrp="1"/>
          </p:cNvSpPr>
          <p:nvPr>
            <p:ph type="title"/>
          </p:nvPr>
        </p:nvSpPr>
        <p:spPr>
          <a:xfrm>
            <a:off x="838200" y="365126"/>
            <a:ext cx="10515600" cy="761310"/>
          </a:xfrm>
        </p:spPr>
        <p:txBody>
          <a:bodyPr>
            <a:normAutofit/>
          </a:bodyPr>
          <a:lstStyle/>
          <a:p>
            <a:r>
              <a:rPr lang="en-IN" sz="2000" b="1" i="0" dirty="0">
                <a:effectLst/>
                <a:latin typeface="Times New Roman" panose="02020603050405020304" pitchFamily="18" charset="0"/>
                <a:cs typeface="Times New Roman" panose="02020603050405020304" pitchFamily="18" charset="0"/>
              </a:rPr>
              <a:t>3. Label Propagation</a:t>
            </a:r>
            <a:endParaRPr lang="en-IN" sz="2000" dirty="0"/>
          </a:p>
        </p:txBody>
      </p:sp>
      <p:pic>
        <p:nvPicPr>
          <p:cNvPr id="5" name="Content Placeholder 4">
            <a:extLst>
              <a:ext uri="{FF2B5EF4-FFF2-40B4-BE49-F238E27FC236}">
                <a16:creationId xmlns:a16="http://schemas.microsoft.com/office/drawing/2014/main" id="{6F07383E-AB50-F74C-E5F6-AE2F0EA74DFF}"/>
              </a:ext>
            </a:extLst>
          </p:cNvPr>
          <p:cNvPicPr>
            <a:picLocks noGrp="1" noChangeAspect="1"/>
          </p:cNvPicPr>
          <p:nvPr>
            <p:ph idx="1"/>
          </p:nvPr>
        </p:nvPicPr>
        <p:blipFill>
          <a:blip r:embed="rId2"/>
          <a:stretch>
            <a:fillRect/>
          </a:stretch>
        </p:blipFill>
        <p:spPr>
          <a:xfrm>
            <a:off x="1411357" y="1789043"/>
            <a:ext cx="9369286" cy="3723861"/>
          </a:xfrm>
        </p:spPr>
      </p:pic>
    </p:spTree>
    <p:extLst>
      <p:ext uri="{BB962C8B-B14F-4D97-AF65-F5344CB8AC3E}">
        <p14:creationId xmlns:p14="http://schemas.microsoft.com/office/powerpoint/2010/main" val="3049064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26A0-279F-B17F-CE80-044ABC715476}"/>
              </a:ext>
            </a:extLst>
          </p:cNvPr>
          <p:cNvSpPr>
            <a:spLocks noGrp="1"/>
          </p:cNvSpPr>
          <p:nvPr>
            <p:ph type="title"/>
          </p:nvPr>
        </p:nvSpPr>
        <p:spPr>
          <a:xfrm>
            <a:off x="838200" y="126312"/>
            <a:ext cx="10515600" cy="581026"/>
          </a:xfrm>
        </p:spPr>
        <p:txBody>
          <a:bodyPr>
            <a:normAutofit/>
          </a:bodyPr>
          <a:lstStyle/>
          <a:p>
            <a:r>
              <a:rPr lang="en-IN" sz="2000" b="1" i="0" dirty="0">
                <a:effectLst/>
                <a:latin typeface="Times New Roman" panose="02020603050405020304" pitchFamily="18" charset="0"/>
                <a:cs typeface="Times New Roman" panose="02020603050405020304" pitchFamily="18" charset="0"/>
              </a:rPr>
              <a:t>3. Label Propagation</a:t>
            </a:r>
            <a:endParaRPr lang="en-IN" sz="2000" dirty="0"/>
          </a:p>
        </p:txBody>
      </p:sp>
      <p:pic>
        <p:nvPicPr>
          <p:cNvPr id="4" name="Content Placeholder 3">
            <a:extLst>
              <a:ext uri="{FF2B5EF4-FFF2-40B4-BE49-F238E27FC236}">
                <a16:creationId xmlns:a16="http://schemas.microsoft.com/office/drawing/2014/main" id="{AAA15AF0-11D1-7EA7-7F3B-61AEAB8AA956}"/>
              </a:ext>
            </a:extLst>
          </p:cNvPr>
          <p:cNvPicPr>
            <a:picLocks noGrp="1" noChangeAspect="1"/>
          </p:cNvPicPr>
          <p:nvPr>
            <p:ph idx="1"/>
          </p:nvPr>
        </p:nvPicPr>
        <p:blipFill>
          <a:blip r:embed="rId2"/>
          <a:stretch>
            <a:fillRect/>
          </a:stretch>
        </p:blipFill>
        <p:spPr>
          <a:xfrm>
            <a:off x="6851374" y="927652"/>
            <a:ext cx="5194852" cy="2501347"/>
          </a:xfrm>
          <a:prstGeom prst="rect">
            <a:avLst/>
          </a:prstGeom>
        </p:spPr>
      </p:pic>
      <p:pic>
        <p:nvPicPr>
          <p:cNvPr id="6" name="Picture 5">
            <a:extLst>
              <a:ext uri="{FF2B5EF4-FFF2-40B4-BE49-F238E27FC236}">
                <a16:creationId xmlns:a16="http://schemas.microsoft.com/office/drawing/2014/main" id="{D6DD98AA-9D36-C885-59BC-D205DB4721E5}"/>
              </a:ext>
            </a:extLst>
          </p:cNvPr>
          <p:cNvPicPr>
            <a:picLocks noChangeAspect="1"/>
          </p:cNvPicPr>
          <p:nvPr/>
        </p:nvPicPr>
        <p:blipFill>
          <a:blip r:embed="rId3"/>
          <a:stretch>
            <a:fillRect/>
          </a:stretch>
        </p:blipFill>
        <p:spPr>
          <a:xfrm>
            <a:off x="648529" y="1243116"/>
            <a:ext cx="3910219" cy="1564378"/>
          </a:xfrm>
          <a:prstGeom prst="rect">
            <a:avLst/>
          </a:prstGeom>
        </p:spPr>
      </p:pic>
      <p:pic>
        <p:nvPicPr>
          <p:cNvPr id="8" name="Picture 7">
            <a:extLst>
              <a:ext uri="{FF2B5EF4-FFF2-40B4-BE49-F238E27FC236}">
                <a16:creationId xmlns:a16="http://schemas.microsoft.com/office/drawing/2014/main" id="{BD0A8052-A940-CA2B-0233-C8BF2E2A5F3B}"/>
              </a:ext>
            </a:extLst>
          </p:cNvPr>
          <p:cNvPicPr>
            <a:picLocks noChangeAspect="1"/>
          </p:cNvPicPr>
          <p:nvPr/>
        </p:nvPicPr>
        <p:blipFill>
          <a:blip r:embed="rId4"/>
          <a:stretch>
            <a:fillRect/>
          </a:stretch>
        </p:blipFill>
        <p:spPr>
          <a:xfrm>
            <a:off x="4903305" y="1597300"/>
            <a:ext cx="1948069" cy="581025"/>
          </a:xfrm>
          <a:prstGeom prst="rect">
            <a:avLst/>
          </a:prstGeom>
        </p:spPr>
      </p:pic>
      <p:pic>
        <p:nvPicPr>
          <p:cNvPr id="12" name="Picture 11">
            <a:extLst>
              <a:ext uri="{FF2B5EF4-FFF2-40B4-BE49-F238E27FC236}">
                <a16:creationId xmlns:a16="http://schemas.microsoft.com/office/drawing/2014/main" id="{478A65CB-F135-563E-3400-77644FDA1F3B}"/>
              </a:ext>
            </a:extLst>
          </p:cNvPr>
          <p:cNvPicPr>
            <a:picLocks noChangeAspect="1"/>
          </p:cNvPicPr>
          <p:nvPr/>
        </p:nvPicPr>
        <p:blipFill>
          <a:blip r:embed="rId5"/>
          <a:stretch>
            <a:fillRect/>
          </a:stretch>
        </p:blipFill>
        <p:spPr>
          <a:xfrm>
            <a:off x="757860" y="3091477"/>
            <a:ext cx="6072396" cy="1243013"/>
          </a:xfrm>
          <a:prstGeom prst="rect">
            <a:avLst/>
          </a:prstGeom>
        </p:spPr>
      </p:pic>
      <p:pic>
        <p:nvPicPr>
          <p:cNvPr id="16" name="Picture 15">
            <a:extLst>
              <a:ext uri="{FF2B5EF4-FFF2-40B4-BE49-F238E27FC236}">
                <a16:creationId xmlns:a16="http://schemas.microsoft.com/office/drawing/2014/main" id="{FF4BFBCA-2006-B680-A410-EDF8B1F6D0E0}"/>
              </a:ext>
            </a:extLst>
          </p:cNvPr>
          <p:cNvPicPr>
            <a:picLocks noChangeAspect="1"/>
          </p:cNvPicPr>
          <p:nvPr/>
        </p:nvPicPr>
        <p:blipFill rotWithShape="1">
          <a:blip r:embed="rId6"/>
          <a:srcRect b="42811"/>
          <a:stretch/>
        </p:blipFill>
        <p:spPr>
          <a:xfrm>
            <a:off x="757859" y="4679676"/>
            <a:ext cx="6370985" cy="1564733"/>
          </a:xfrm>
          <a:prstGeom prst="rect">
            <a:avLst/>
          </a:prstGeom>
        </p:spPr>
      </p:pic>
      <p:pic>
        <p:nvPicPr>
          <p:cNvPr id="18" name="Picture 17">
            <a:extLst>
              <a:ext uri="{FF2B5EF4-FFF2-40B4-BE49-F238E27FC236}">
                <a16:creationId xmlns:a16="http://schemas.microsoft.com/office/drawing/2014/main" id="{80453C8C-3AE1-AE95-D45E-C85DF68C43B8}"/>
              </a:ext>
            </a:extLst>
          </p:cNvPr>
          <p:cNvPicPr>
            <a:picLocks noChangeAspect="1"/>
          </p:cNvPicPr>
          <p:nvPr/>
        </p:nvPicPr>
        <p:blipFill rotWithShape="1">
          <a:blip r:embed="rId6"/>
          <a:srcRect t="56443"/>
          <a:stretch/>
        </p:blipFill>
        <p:spPr>
          <a:xfrm>
            <a:off x="6504332" y="4515988"/>
            <a:ext cx="5687668" cy="1489424"/>
          </a:xfrm>
          <a:prstGeom prst="rect">
            <a:avLst/>
          </a:prstGeom>
        </p:spPr>
      </p:pic>
    </p:spTree>
    <p:extLst>
      <p:ext uri="{BB962C8B-B14F-4D97-AF65-F5344CB8AC3E}">
        <p14:creationId xmlns:p14="http://schemas.microsoft.com/office/powerpoint/2010/main" val="161325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164-4515-1FF6-638D-94C3C251CF2D}"/>
              </a:ext>
            </a:extLst>
          </p:cNvPr>
          <p:cNvSpPr>
            <a:spLocks noGrp="1"/>
          </p:cNvSpPr>
          <p:nvPr>
            <p:ph type="title"/>
          </p:nvPr>
        </p:nvSpPr>
        <p:spPr>
          <a:xfrm>
            <a:off x="838200" y="1"/>
            <a:ext cx="10515600" cy="980660"/>
          </a:xfrm>
        </p:spPr>
        <p:txBody>
          <a:bodyPr>
            <a:normAutofit/>
          </a:bodyPr>
          <a:lstStyle/>
          <a:p>
            <a:r>
              <a:rPr lang="en-US" sz="2800" b="1" dirty="0">
                <a:latin typeface="Times New Roman" panose="02020603050405020304" pitchFamily="18" charset="0"/>
                <a:cs typeface="Times New Roman" panose="02020603050405020304" pitchFamily="18" charset="0"/>
              </a:rPr>
              <a:t>Flow Chart of Semi-Supervised Learning</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89A9CE-8B48-DDE4-C9A0-48D8C50231CE}"/>
              </a:ext>
            </a:extLst>
          </p:cNvPr>
          <p:cNvPicPr>
            <a:picLocks noGrp="1" noChangeAspect="1"/>
          </p:cNvPicPr>
          <p:nvPr>
            <p:ph idx="1"/>
          </p:nvPr>
        </p:nvPicPr>
        <p:blipFill>
          <a:blip r:embed="rId2"/>
          <a:stretch>
            <a:fillRect/>
          </a:stretch>
        </p:blipFill>
        <p:spPr>
          <a:xfrm>
            <a:off x="1272209" y="1110214"/>
            <a:ext cx="8945217" cy="4637571"/>
          </a:xfrm>
        </p:spPr>
      </p:pic>
    </p:spTree>
    <p:extLst>
      <p:ext uri="{BB962C8B-B14F-4D97-AF65-F5344CB8AC3E}">
        <p14:creationId xmlns:p14="http://schemas.microsoft.com/office/powerpoint/2010/main" val="57587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DF2E-EF88-DDFE-2EC3-B9D931E0660E}"/>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Artificial </a:t>
            </a:r>
            <a:r>
              <a:rPr lang="en-US" sz="2800" b="1" dirty="0" err="1">
                <a:latin typeface="Times New Roman" panose="02020603050405020304" pitchFamily="18" charset="0"/>
                <a:cs typeface="Times New Roman" panose="02020603050405020304" pitchFamily="18" charset="0"/>
              </a:rPr>
              <a:t>Inteligence</a:t>
            </a:r>
            <a:r>
              <a:rPr lang="en-US" sz="2800" b="1" dirty="0">
                <a:latin typeface="Times New Roman" panose="02020603050405020304" pitchFamily="18" charset="0"/>
                <a:cs typeface="Times New Roman" panose="02020603050405020304" pitchFamily="18" charset="0"/>
              </a:rPr>
              <a:t> vs Machine Learning vs Deep Learning</a:t>
            </a:r>
            <a:endParaRPr lang="en-IN" sz="2800" dirty="0"/>
          </a:p>
        </p:txBody>
      </p:sp>
      <p:sp>
        <p:nvSpPr>
          <p:cNvPr id="3" name="Content Placeholder 2">
            <a:extLst>
              <a:ext uri="{FF2B5EF4-FFF2-40B4-BE49-F238E27FC236}">
                <a16:creationId xmlns:a16="http://schemas.microsoft.com/office/drawing/2014/main" id="{271D0BE7-4A32-11FD-49A7-9B87C451EC7D}"/>
              </a:ext>
            </a:extLst>
          </p:cNvPr>
          <p:cNvSpPr>
            <a:spLocks noGrp="1"/>
          </p:cNvSpPr>
          <p:nvPr>
            <p:ph idx="1"/>
          </p:nvPr>
        </p:nvSpPr>
        <p:spPr>
          <a:xfrm>
            <a:off x="838200" y="1378634"/>
            <a:ext cx="10515600" cy="4798329"/>
          </a:xfrm>
        </p:spPr>
        <p:txBody>
          <a:bodyPr>
            <a:normAutofit/>
          </a:bodyPr>
          <a:lstStyle/>
          <a:p>
            <a:r>
              <a:rPr lang="en-US" sz="2400" dirty="0">
                <a:latin typeface="Times New Roman" panose="02020603050405020304" pitchFamily="18" charset="0"/>
                <a:cs typeface="Times New Roman" panose="02020603050405020304" pitchFamily="18" charset="0"/>
              </a:rPr>
              <a:t>Example 2:- Gender and Age </a:t>
            </a:r>
            <a:r>
              <a:rPr lang="en-US" sz="2400" dirty="0" err="1">
                <a:latin typeface="Times New Roman" panose="02020603050405020304" pitchFamily="18" charset="0"/>
                <a:cs typeface="Times New Roman" panose="02020603050405020304" pitchFamily="18" charset="0"/>
              </a:rPr>
              <a:t>predition</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Link:- </a:t>
            </a:r>
            <a:r>
              <a:rPr lang="en-US" sz="1600" dirty="0">
                <a:hlinkClick r:id="rId2"/>
              </a:rPr>
              <a:t>Age-Gender-Detector – main.py - 30 July 2024 (loom.com)</a:t>
            </a:r>
            <a:endParaRPr lang="en-US" sz="2400" u="sng" dirty="0">
              <a:solidFill>
                <a:schemeClr val="accent1"/>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CE60D7B-C158-4ADD-9A1D-3EF0BB53B96D}"/>
              </a:ext>
            </a:extLst>
          </p:cNvPr>
          <p:cNvPicPr>
            <a:picLocks noChangeAspect="1"/>
          </p:cNvPicPr>
          <p:nvPr/>
        </p:nvPicPr>
        <p:blipFill>
          <a:blip r:embed="rId3"/>
          <a:stretch>
            <a:fillRect/>
          </a:stretch>
        </p:blipFill>
        <p:spPr>
          <a:xfrm>
            <a:off x="697709" y="2180493"/>
            <a:ext cx="10908137" cy="4330178"/>
          </a:xfrm>
          <a:prstGeom prst="rect">
            <a:avLst/>
          </a:prstGeom>
        </p:spPr>
      </p:pic>
    </p:spTree>
    <p:extLst>
      <p:ext uri="{BB962C8B-B14F-4D97-AF65-F5344CB8AC3E}">
        <p14:creationId xmlns:p14="http://schemas.microsoft.com/office/powerpoint/2010/main" val="143702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AA5E-E5D3-663E-5426-C0B439A406A2}"/>
              </a:ext>
            </a:extLst>
          </p:cNvPr>
          <p:cNvSpPr>
            <a:spLocks noGrp="1"/>
          </p:cNvSpPr>
          <p:nvPr>
            <p:ph type="title"/>
          </p:nvPr>
        </p:nvSpPr>
        <p:spPr>
          <a:xfrm>
            <a:off x="838200" y="365125"/>
            <a:ext cx="10515600" cy="575779"/>
          </a:xfrm>
        </p:spPr>
        <p:txBody>
          <a:bodyPr>
            <a:normAutofit/>
          </a:bodyPr>
          <a:lstStyle/>
          <a:p>
            <a:r>
              <a:rPr lang="en-US" sz="2800" b="1" dirty="0">
                <a:latin typeface="Times New Roman" panose="02020603050405020304" pitchFamily="18" charset="0"/>
                <a:cs typeface="Times New Roman" panose="02020603050405020304" pitchFamily="18" charset="0"/>
              </a:rPr>
              <a:t>Flow Chart of Semi-Supervised Learning (For Example)</a:t>
            </a:r>
            <a:endParaRPr lang="en-IN" sz="2800" dirty="0"/>
          </a:p>
        </p:txBody>
      </p:sp>
      <p:pic>
        <p:nvPicPr>
          <p:cNvPr id="7" name="Content Placeholder 6">
            <a:extLst>
              <a:ext uri="{FF2B5EF4-FFF2-40B4-BE49-F238E27FC236}">
                <a16:creationId xmlns:a16="http://schemas.microsoft.com/office/drawing/2014/main" id="{C9305C75-0AA3-2A40-F80E-C3C3B6BE97FF}"/>
              </a:ext>
            </a:extLst>
          </p:cNvPr>
          <p:cNvPicPr>
            <a:picLocks noGrp="1" noChangeAspect="1"/>
          </p:cNvPicPr>
          <p:nvPr>
            <p:ph idx="1"/>
          </p:nvPr>
        </p:nvPicPr>
        <p:blipFill>
          <a:blip r:embed="rId2"/>
          <a:stretch>
            <a:fillRect/>
          </a:stretch>
        </p:blipFill>
        <p:spPr>
          <a:xfrm>
            <a:off x="411822" y="1390038"/>
            <a:ext cx="6262095" cy="4264258"/>
          </a:xfrm>
        </p:spPr>
      </p:pic>
      <p:pic>
        <p:nvPicPr>
          <p:cNvPr id="9" name="Picture 8">
            <a:extLst>
              <a:ext uri="{FF2B5EF4-FFF2-40B4-BE49-F238E27FC236}">
                <a16:creationId xmlns:a16="http://schemas.microsoft.com/office/drawing/2014/main" id="{EA161DCA-4C91-31B9-EC7B-84BD349AB758}"/>
              </a:ext>
            </a:extLst>
          </p:cNvPr>
          <p:cNvPicPr>
            <a:picLocks noChangeAspect="1"/>
          </p:cNvPicPr>
          <p:nvPr/>
        </p:nvPicPr>
        <p:blipFill>
          <a:blip r:embed="rId3"/>
          <a:stretch>
            <a:fillRect/>
          </a:stretch>
        </p:blipFill>
        <p:spPr>
          <a:xfrm>
            <a:off x="9469920" y="2114550"/>
            <a:ext cx="1733550" cy="1314450"/>
          </a:xfrm>
          <a:prstGeom prst="rect">
            <a:avLst/>
          </a:prstGeom>
        </p:spPr>
      </p:pic>
      <p:pic>
        <p:nvPicPr>
          <p:cNvPr id="11" name="Picture 10">
            <a:extLst>
              <a:ext uri="{FF2B5EF4-FFF2-40B4-BE49-F238E27FC236}">
                <a16:creationId xmlns:a16="http://schemas.microsoft.com/office/drawing/2014/main" id="{DBF7D190-3B1B-860A-51F1-AA8A000A18FD}"/>
              </a:ext>
            </a:extLst>
          </p:cNvPr>
          <p:cNvPicPr>
            <a:picLocks noChangeAspect="1"/>
          </p:cNvPicPr>
          <p:nvPr/>
        </p:nvPicPr>
        <p:blipFill>
          <a:blip r:embed="rId4"/>
          <a:stretch>
            <a:fillRect/>
          </a:stretch>
        </p:blipFill>
        <p:spPr>
          <a:xfrm>
            <a:off x="7679841" y="2181225"/>
            <a:ext cx="1152525" cy="1181100"/>
          </a:xfrm>
          <a:prstGeom prst="rect">
            <a:avLst/>
          </a:prstGeom>
        </p:spPr>
      </p:pic>
      <p:pic>
        <p:nvPicPr>
          <p:cNvPr id="12" name="Picture 11">
            <a:extLst>
              <a:ext uri="{FF2B5EF4-FFF2-40B4-BE49-F238E27FC236}">
                <a16:creationId xmlns:a16="http://schemas.microsoft.com/office/drawing/2014/main" id="{730D7011-7B7D-D9F8-1190-73C94E2A2BCA}"/>
              </a:ext>
            </a:extLst>
          </p:cNvPr>
          <p:cNvPicPr>
            <a:picLocks noChangeAspect="1"/>
          </p:cNvPicPr>
          <p:nvPr/>
        </p:nvPicPr>
        <p:blipFill>
          <a:blip r:embed="rId4"/>
          <a:stretch>
            <a:fillRect/>
          </a:stretch>
        </p:blipFill>
        <p:spPr>
          <a:xfrm>
            <a:off x="7679840" y="4012096"/>
            <a:ext cx="1152525" cy="1181100"/>
          </a:xfrm>
          <a:prstGeom prst="rect">
            <a:avLst/>
          </a:prstGeom>
        </p:spPr>
      </p:pic>
      <p:pic>
        <p:nvPicPr>
          <p:cNvPr id="14" name="Picture 13">
            <a:extLst>
              <a:ext uri="{FF2B5EF4-FFF2-40B4-BE49-F238E27FC236}">
                <a16:creationId xmlns:a16="http://schemas.microsoft.com/office/drawing/2014/main" id="{4600498E-F720-8D46-6AA3-B8E904DA3042}"/>
              </a:ext>
            </a:extLst>
          </p:cNvPr>
          <p:cNvPicPr>
            <a:picLocks noChangeAspect="1"/>
          </p:cNvPicPr>
          <p:nvPr/>
        </p:nvPicPr>
        <p:blipFill>
          <a:blip r:embed="rId3"/>
          <a:stretch>
            <a:fillRect/>
          </a:stretch>
        </p:blipFill>
        <p:spPr>
          <a:xfrm>
            <a:off x="9469920" y="3945421"/>
            <a:ext cx="1733550" cy="1314450"/>
          </a:xfrm>
          <a:prstGeom prst="rect">
            <a:avLst/>
          </a:prstGeom>
        </p:spPr>
      </p:pic>
      <p:pic>
        <p:nvPicPr>
          <p:cNvPr id="16" name="Picture 15">
            <a:extLst>
              <a:ext uri="{FF2B5EF4-FFF2-40B4-BE49-F238E27FC236}">
                <a16:creationId xmlns:a16="http://schemas.microsoft.com/office/drawing/2014/main" id="{2B5B70C4-15BD-DBF4-53A6-991342893121}"/>
              </a:ext>
            </a:extLst>
          </p:cNvPr>
          <p:cNvPicPr>
            <a:picLocks noChangeAspect="1"/>
          </p:cNvPicPr>
          <p:nvPr/>
        </p:nvPicPr>
        <p:blipFill>
          <a:blip r:embed="rId5"/>
          <a:stretch>
            <a:fillRect/>
          </a:stretch>
        </p:blipFill>
        <p:spPr>
          <a:xfrm>
            <a:off x="5156854" y="2929559"/>
            <a:ext cx="2249971" cy="1015862"/>
          </a:xfrm>
          <a:prstGeom prst="rect">
            <a:avLst/>
          </a:prstGeom>
        </p:spPr>
      </p:pic>
      <p:pic>
        <p:nvPicPr>
          <p:cNvPr id="20" name="Picture 19">
            <a:extLst>
              <a:ext uri="{FF2B5EF4-FFF2-40B4-BE49-F238E27FC236}">
                <a16:creationId xmlns:a16="http://schemas.microsoft.com/office/drawing/2014/main" id="{82160E40-5AE8-0E29-79E2-4F76E2215714}"/>
              </a:ext>
            </a:extLst>
          </p:cNvPr>
          <p:cNvPicPr>
            <a:picLocks noChangeAspect="1"/>
          </p:cNvPicPr>
          <p:nvPr/>
        </p:nvPicPr>
        <p:blipFill>
          <a:blip r:embed="rId6"/>
          <a:stretch>
            <a:fillRect/>
          </a:stretch>
        </p:blipFill>
        <p:spPr>
          <a:xfrm>
            <a:off x="8188807" y="3467928"/>
            <a:ext cx="2562225" cy="561975"/>
          </a:xfrm>
          <a:prstGeom prst="rect">
            <a:avLst/>
          </a:prstGeom>
        </p:spPr>
      </p:pic>
    </p:spTree>
    <p:extLst>
      <p:ext uri="{BB962C8B-B14F-4D97-AF65-F5344CB8AC3E}">
        <p14:creationId xmlns:p14="http://schemas.microsoft.com/office/powerpoint/2010/main" val="204999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982B-9236-8D86-691D-AF0ACEF27EF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2A431AB-466C-EDAD-E302-3E90C74388F3}"/>
              </a:ext>
            </a:extLst>
          </p:cNvPr>
          <p:cNvSpPr>
            <a:spLocks noGrp="1"/>
          </p:cNvSpPr>
          <p:nvPr>
            <p:ph idx="1"/>
          </p:nvPr>
        </p:nvSpPr>
        <p:spPr>
          <a:xfrm>
            <a:off x="838200" y="516835"/>
            <a:ext cx="10515600" cy="5660128"/>
          </a:xfrm>
        </p:spPr>
        <p:txBody>
          <a:bodyPr>
            <a:normAutofit/>
          </a:bodyPr>
          <a:lstStyle/>
          <a:p>
            <a:r>
              <a:rPr lang="en-US" sz="2000" dirty="0">
                <a:latin typeface="Times New Roman" panose="02020603050405020304" pitchFamily="18" charset="0"/>
                <a:cs typeface="Times New Roman" panose="02020603050405020304" pitchFamily="18" charset="0"/>
              </a:rPr>
              <a:t>After feature extraction:-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(Before)                                                                                           (After)</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Implementing K means clustering:-</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09020D-AC72-BF75-D2FA-967564BD9BB5}"/>
              </a:ext>
            </a:extLst>
          </p:cNvPr>
          <p:cNvPicPr>
            <a:picLocks noChangeAspect="1"/>
          </p:cNvPicPr>
          <p:nvPr/>
        </p:nvPicPr>
        <p:blipFill>
          <a:blip r:embed="rId2"/>
          <a:stretch>
            <a:fillRect/>
          </a:stretch>
        </p:blipFill>
        <p:spPr>
          <a:xfrm>
            <a:off x="5804453" y="1093587"/>
            <a:ext cx="4867272" cy="2497752"/>
          </a:xfrm>
          <a:prstGeom prst="rect">
            <a:avLst/>
          </a:prstGeom>
        </p:spPr>
      </p:pic>
      <p:pic>
        <p:nvPicPr>
          <p:cNvPr id="6" name="Content Placeholder 6">
            <a:extLst>
              <a:ext uri="{FF2B5EF4-FFF2-40B4-BE49-F238E27FC236}">
                <a16:creationId xmlns:a16="http://schemas.microsoft.com/office/drawing/2014/main" id="{ADC009C8-D775-3C09-E9CF-CC207FBDC76E}"/>
              </a:ext>
            </a:extLst>
          </p:cNvPr>
          <p:cNvPicPr>
            <a:picLocks noChangeAspect="1"/>
          </p:cNvPicPr>
          <p:nvPr/>
        </p:nvPicPr>
        <p:blipFill>
          <a:blip r:embed="rId3"/>
          <a:stretch>
            <a:fillRect/>
          </a:stretch>
        </p:blipFill>
        <p:spPr>
          <a:xfrm>
            <a:off x="838200" y="1093587"/>
            <a:ext cx="4966252" cy="2622529"/>
          </a:xfrm>
          <a:prstGeom prst="rect">
            <a:avLst/>
          </a:prstGeom>
        </p:spPr>
      </p:pic>
      <p:pic>
        <p:nvPicPr>
          <p:cNvPr id="8" name="Picture 7">
            <a:extLst>
              <a:ext uri="{FF2B5EF4-FFF2-40B4-BE49-F238E27FC236}">
                <a16:creationId xmlns:a16="http://schemas.microsoft.com/office/drawing/2014/main" id="{C01C9239-D6C3-3D46-5C48-8E459D4EDC0C}"/>
              </a:ext>
            </a:extLst>
          </p:cNvPr>
          <p:cNvPicPr>
            <a:picLocks noChangeAspect="1"/>
          </p:cNvPicPr>
          <p:nvPr/>
        </p:nvPicPr>
        <p:blipFill>
          <a:blip r:embed="rId4"/>
          <a:stretch>
            <a:fillRect/>
          </a:stretch>
        </p:blipFill>
        <p:spPr>
          <a:xfrm>
            <a:off x="2104195" y="4078211"/>
            <a:ext cx="7759148" cy="2779789"/>
          </a:xfrm>
          <a:prstGeom prst="rect">
            <a:avLst/>
          </a:prstGeom>
        </p:spPr>
      </p:pic>
    </p:spTree>
    <p:extLst>
      <p:ext uri="{BB962C8B-B14F-4D97-AF65-F5344CB8AC3E}">
        <p14:creationId xmlns:p14="http://schemas.microsoft.com/office/powerpoint/2010/main" val="260421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56FA-DA9B-2B4A-83B5-29BBF6E95A67}"/>
              </a:ext>
            </a:extLst>
          </p:cNvPr>
          <p:cNvSpPr>
            <a:spLocks noGrp="1"/>
          </p:cNvSpPr>
          <p:nvPr>
            <p:ph type="title"/>
          </p:nvPr>
        </p:nvSpPr>
        <p:spPr>
          <a:xfrm>
            <a:off x="838200" y="1"/>
            <a:ext cx="10515600" cy="834886"/>
          </a:xfrm>
        </p:spPr>
        <p:txBody>
          <a:bodyPr>
            <a:normAutofit/>
          </a:bodyPr>
          <a:lstStyle/>
          <a:p>
            <a:r>
              <a:rPr lang="en-US" sz="2000" dirty="0">
                <a:latin typeface="Times New Roman" panose="02020603050405020304" pitchFamily="18" charset="0"/>
                <a:cs typeface="Times New Roman" panose="02020603050405020304" pitchFamily="18" charset="0"/>
              </a:rPr>
              <a:t>Suppose, I got a new data and I don’t know in which group, the new data will belong to.</a:t>
            </a:r>
            <a:endParaRPr lang="en-IN"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2BCFBE4-7A2B-DEAF-4B88-0C444E47BDAB}"/>
              </a:ext>
            </a:extLst>
          </p:cNvPr>
          <p:cNvPicPr>
            <a:picLocks noGrp="1" noChangeAspect="1"/>
          </p:cNvPicPr>
          <p:nvPr>
            <p:ph idx="1"/>
          </p:nvPr>
        </p:nvPicPr>
        <p:blipFill>
          <a:blip r:embed="rId2"/>
          <a:stretch>
            <a:fillRect/>
          </a:stretch>
        </p:blipFill>
        <p:spPr>
          <a:xfrm>
            <a:off x="838200" y="980661"/>
            <a:ext cx="8839148" cy="5196302"/>
          </a:xfrm>
          <a:prstGeom prst="rect">
            <a:avLst/>
          </a:prstGeom>
        </p:spPr>
      </p:pic>
      <p:pic>
        <p:nvPicPr>
          <p:cNvPr id="6" name="Picture 5">
            <a:extLst>
              <a:ext uri="{FF2B5EF4-FFF2-40B4-BE49-F238E27FC236}">
                <a16:creationId xmlns:a16="http://schemas.microsoft.com/office/drawing/2014/main" id="{BCB17DB4-662D-ED39-8E68-3B8ECE3693EF}"/>
              </a:ext>
            </a:extLst>
          </p:cNvPr>
          <p:cNvPicPr>
            <a:picLocks noChangeAspect="1"/>
          </p:cNvPicPr>
          <p:nvPr/>
        </p:nvPicPr>
        <p:blipFill>
          <a:blip r:embed="rId3"/>
          <a:stretch>
            <a:fillRect/>
          </a:stretch>
        </p:blipFill>
        <p:spPr>
          <a:xfrm>
            <a:off x="9942909" y="1679713"/>
            <a:ext cx="1410891" cy="1143000"/>
          </a:xfrm>
          <a:prstGeom prst="rect">
            <a:avLst/>
          </a:prstGeom>
        </p:spPr>
      </p:pic>
    </p:spTree>
    <p:extLst>
      <p:ext uri="{BB962C8B-B14F-4D97-AF65-F5344CB8AC3E}">
        <p14:creationId xmlns:p14="http://schemas.microsoft.com/office/powerpoint/2010/main" val="165406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BA51-403A-E001-BA89-8F4C629BE62C}"/>
              </a:ext>
            </a:extLst>
          </p:cNvPr>
          <p:cNvSpPr>
            <a:spLocks noGrp="1"/>
          </p:cNvSpPr>
          <p:nvPr>
            <p:ph type="title"/>
          </p:nvPr>
        </p:nvSpPr>
        <p:spPr>
          <a:xfrm>
            <a:off x="838200" y="1"/>
            <a:ext cx="10515600" cy="821634"/>
          </a:xfrm>
        </p:spPr>
        <p:txBody>
          <a:bodyPr>
            <a:normAutofit/>
          </a:bodyPr>
          <a:lstStyle/>
          <a:p>
            <a:r>
              <a:rPr lang="en-US" sz="2000" dirty="0">
                <a:latin typeface="Times New Roman" panose="02020603050405020304" pitchFamily="18" charset="0"/>
                <a:cs typeface="Times New Roman" panose="02020603050405020304" pitchFamily="18" charset="0"/>
              </a:rPr>
              <a:t>Here comes the majority voting step:-</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3356F6-F715-5A1C-B7CF-BA2BD41DEE29}"/>
              </a:ext>
            </a:extLst>
          </p:cNvPr>
          <p:cNvSpPr>
            <a:spLocks noGrp="1"/>
          </p:cNvSpPr>
          <p:nvPr>
            <p:ph idx="1"/>
          </p:nvPr>
        </p:nvSpPr>
        <p:spPr>
          <a:xfrm>
            <a:off x="838200" y="821635"/>
            <a:ext cx="10515600" cy="5355328"/>
          </a:xfrm>
        </p:spPr>
        <p:txBody>
          <a:bodyPr>
            <a:normAutofit/>
          </a:bodyPr>
          <a:lstStyle/>
          <a:p>
            <a:r>
              <a:rPr lang="en-US" sz="2000" b="1" dirty="0">
                <a:latin typeface="Times New Roman" panose="02020603050405020304" pitchFamily="18" charset="0"/>
                <a:cs typeface="Times New Roman" panose="02020603050405020304" pitchFamily="18" charset="0"/>
              </a:rPr>
              <a:t>Step 1:</a:t>
            </a:r>
            <a:r>
              <a:rPr lang="en-US" sz="2000" dirty="0">
                <a:latin typeface="Times New Roman" panose="02020603050405020304" pitchFamily="18" charset="0"/>
                <a:cs typeface="Times New Roman" panose="02020603050405020304" pitchFamily="18" charset="0"/>
              </a:rPr>
              <a:t> Use multiple models to classify a new data point.</a:t>
            </a:r>
          </a:p>
          <a:p>
            <a:r>
              <a:rPr lang="en-US" sz="2000" dirty="0">
                <a:latin typeface="Times New Roman" panose="02020603050405020304" pitchFamily="18" charset="0"/>
                <a:cs typeface="Times New Roman" panose="02020603050405020304" pitchFamily="18" charset="0"/>
              </a:rPr>
              <a:t>Suppose you’re using three different machine learning models to classify a new data point: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Model 1 (Decision Tree):</a:t>
            </a:r>
            <a:r>
              <a:rPr lang="en-US" sz="2000" dirty="0">
                <a:latin typeface="Times New Roman" panose="02020603050405020304" pitchFamily="18" charset="0"/>
                <a:cs typeface="Times New Roman" panose="02020603050405020304" pitchFamily="18" charset="0"/>
              </a:rPr>
              <a:t> Predicts Group A.</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Model 2 (k-NN):</a:t>
            </a:r>
            <a:r>
              <a:rPr lang="en-US" sz="2000" dirty="0">
                <a:latin typeface="Times New Roman" panose="02020603050405020304" pitchFamily="18" charset="0"/>
                <a:cs typeface="Times New Roman" panose="02020603050405020304" pitchFamily="18" charset="0"/>
              </a:rPr>
              <a:t> Predicts Group B.</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Model 3 (K-Means Clustering):</a:t>
            </a:r>
            <a:r>
              <a:rPr lang="en-US" sz="2000" dirty="0">
                <a:latin typeface="Times New Roman" panose="02020603050405020304" pitchFamily="18" charset="0"/>
                <a:cs typeface="Times New Roman" panose="02020603050405020304" pitchFamily="18" charset="0"/>
              </a:rPr>
              <a:t> Predicts Group A.</a:t>
            </a:r>
          </a:p>
          <a:p>
            <a:pPr marL="0" indent="0">
              <a:buNone/>
            </a:pPr>
            <a:endParaRPr lang="en-US" sz="8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Majority Voting:</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Group A:</a:t>
            </a:r>
            <a:r>
              <a:rPr lang="en-US" sz="2000" dirty="0">
                <a:latin typeface="Times New Roman" panose="02020603050405020304" pitchFamily="18" charset="0"/>
                <a:cs typeface="Times New Roman" panose="02020603050405020304" pitchFamily="18" charset="0"/>
              </a:rPr>
              <a:t> 2 votes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Group B:</a:t>
            </a:r>
            <a:r>
              <a:rPr lang="en-US" sz="2000" dirty="0">
                <a:latin typeface="Times New Roman" panose="02020603050405020304" pitchFamily="18" charset="0"/>
                <a:cs typeface="Times New Roman" panose="02020603050405020304" pitchFamily="18" charset="0"/>
              </a:rPr>
              <a:t> 1 vote</a:t>
            </a:r>
          </a:p>
          <a:p>
            <a:r>
              <a:rPr lang="en-US" sz="2000" dirty="0">
                <a:latin typeface="Times New Roman" panose="02020603050405020304" pitchFamily="18" charset="0"/>
                <a:cs typeface="Times New Roman" panose="02020603050405020304" pitchFamily="18" charset="0"/>
              </a:rPr>
              <a:t>The new data point is classified into </a:t>
            </a:r>
            <a:r>
              <a:rPr lang="en-US" sz="2000" b="1" dirty="0">
                <a:latin typeface="Times New Roman" panose="02020603050405020304" pitchFamily="18" charset="0"/>
                <a:cs typeface="Times New Roman" panose="02020603050405020304" pitchFamily="18" charset="0"/>
              </a:rPr>
              <a:t>Group A</a:t>
            </a:r>
            <a:r>
              <a:rPr lang="en-US" sz="2000" dirty="0">
                <a:latin typeface="Times New Roman" panose="02020603050405020304" pitchFamily="18" charset="0"/>
                <a:cs typeface="Times New Roman" panose="02020603050405020304" pitchFamily="18" charset="0"/>
              </a:rPr>
              <a:t> because it received the majority of </a:t>
            </a:r>
            <a:r>
              <a:rPr lang="en-US" sz="2000" dirty="0" err="1">
                <a:latin typeface="Times New Roman" panose="02020603050405020304" pitchFamily="18" charset="0"/>
                <a:cs typeface="Times New Roman" panose="02020603050405020304" pitchFamily="18" charset="0"/>
              </a:rPr>
              <a:t>votes.,so</a:t>
            </a:r>
            <a:r>
              <a:rPr lang="en-US" sz="2000" dirty="0">
                <a:latin typeface="Times New Roman" panose="02020603050405020304" pitchFamily="18" charset="0"/>
                <a:cs typeface="Times New Roman" panose="02020603050405020304" pitchFamily="18" charset="0"/>
              </a:rPr>
              <a:t> the new data is classified as a “cat”.</a:t>
            </a:r>
          </a:p>
          <a:p>
            <a:endParaRPr lang="en-US"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1A83269-32B3-65C7-82C3-964B7138EDDB}"/>
              </a:ext>
            </a:extLst>
          </p:cNvPr>
          <p:cNvPicPr>
            <a:picLocks noChangeAspect="1"/>
          </p:cNvPicPr>
          <p:nvPr/>
        </p:nvPicPr>
        <p:blipFill>
          <a:blip r:embed="rId2"/>
          <a:stretch>
            <a:fillRect/>
          </a:stretch>
        </p:blipFill>
        <p:spPr>
          <a:xfrm>
            <a:off x="838200" y="5035826"/>
            <a:ext cx="6086475" cy="1527105"/>
          </a:xfrm>
          <a:prstGeom prst="rect">
            <a:avLst/>
          </a:prstGeom>
        </p:spPr>
      </p:pic>
    </p:spTree>
    <p:extLst>
      <p:ext uri="{BB962C8B-B14F-4D97-AF65-F5344CB8AC3E}">
        <p14:creationId xmlns:p14="http://schemas.microsoft.com/office/powerpoint/2010/main" val="2640828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86DA-3434-6DAE-BE5D-B05EE75D247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Supervised Learning Algorithms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E58A8BE-8A6D-E3EF-E285-2A600135F883}"/>
              </a:ext>
            </a:extLst>
          </p:cNvPr>
          <p:cNvPicPr>
            <a:picLocks noGrp="1" noChangeAspect="1"/>
          </p:cNvPicPr>
          <p:nvPr>
            <p:ph idx="1"/>
          </p:nvPr>
        </p:nvPicPr>
        <p:blipFill>
          <a:blip r:embed="rId2"/>
          <a:stretch>
            <a:fillRect/>
          </a:stretch>
        </p:blipFill>
        <p:spPr>
          <a:xfrm>
            <a:off x="1185092" y="1364975"/>
            <a:ext cx="10308212" cy="5493025"/>
          </a:xfrm>
        </p:spPr>
      </p:pic>
    </p:spTree>
    <p:extLst>
      <p:ext uri="{BB962C8B-B14F-4D97-AF65-F5344CB8AC3E}">
        <p14:creationId xmlns:p14="http://schemas.microsoft.com/office/powerpoint/2010/main" val="2785507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E50A-5C1F-D6E8-7CB8-7A9F725BFCD4}"/>
              </a:ext>
            </a:extLst>
          </p:cNvPr>
          <p:cNvSpPr>
            <a:spLocks noGrp="1"/>
          </p:cNvSpPr>
          <p:nvPr>
            <p:ph type="title"/>
          </p:nvPr>
        </p:nvSpPr>
        <p:spPr>
          <a:xfrm>
            <a:off x="838200" y="1"/>
            <a:ext cx="10515600" cy="681036"/>
          </a:xfrm>
        </p:spPr>
        <p:txBody>
          <a:bodyPr>
            <a:normAutofit/>
          </a:bodyPr>
          <a:lstStyle/>
          <a:p>
            <a:r>
              <a:rPr lang="en-US" sz="2800" b="1" dirty="0">
                <a:latin typeface="Times New Roman" panose="02020603050405020304" pitchFamily="18" charset="0"/>
                <a:cs typeface="Times New Roman" panose="02020603050405020304" pitchFamily="18" charset="0"/>
              </a:rPr>
              <a:t>When to use Classification and Regression?</a:t>
            </a:r>
            <a:endParaRPr lang="en-IN" sz="28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E7ADAB6E-AE21-A78E-BDD0-CD8A77632D70}"/>
              </a:ext>
            </a:extLst>
          </p:cNvPr>
          <p:cNvPicPr>
            <a:picLocks noGrp="1" noChangeAspect="1"/>
          </p:cNvPicPr>
          <p:nvPr>
            <p:ph idx="1"/>
          </p:nvPr>
        </p:nvPicPr>
        <p:blipFill>
          <a:blip r:embed="rId2"/>
          <a:stretch>
            <a:fillRect/>
          </a:stretch>
        </p:blipFill>
        <p:spPr>
          <a:xfrm>
            <a:off x="967409" y="980661"/>
            <a:ext cx="10386391" cy="5420139"/>
          </a:xfrm>
          <a:prstGeom prst="rect">
            <a:avLst/>
          </a:prstGeom>
        </p:spPr>
      </p:pic>
    </p:spTree>
    <p:extLst>
      <p:ext uri="{BB962C8B-B14F-4D97-AF65-F5344CB8AC3E}">
        <p14:creationId xmlns:p14="http://schemas.microsoft.com/office/powerpoint/2010/main" val="2123043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1FDC-2F48-C8C1-B39B-3A73C005345D}"/>
              </a:ext>
            </a:extLst>
          </p:cNvPr>
          <p:cNvSpPr>
            <a:spLocks noGrp="1"/>
          </p:cNvSpPr>
          <p:nvPr>
            <p:ph type="title"/>
          </p:nvPr>
        </p:nvSpPr>
        <p:spPr>
          <a:xfrm>
            <a:off x="838200" y="106018"/>
            <a:ext cx="10515600" cy="1364974"/>
          </a:xfrm>
        </p:spPr>
        <p:txBody>
          <a:bodyPr/>
          <a:lstStyle/>
          <a:p>
            <a:r>
              <a:rPr lang="en-US" sz="4400" b="1" dirty="0">
                <a:latin typeface="Times New Roman" panose="02020603050405020304" pitchFamily="18" charset="0"/>
                <a:cs typeface="Times New Roman" panose="02020603050405020304" pitchFamily="18" charset="0"/>
              </a:rPr>
              <a:t>Supervised Learning (Classification):-</a:t>
            </a:r>
            <a:endParaRPr lang="en-IN" dirty="0"/>
          </a:p>
        </p:txBody>
      </p:sp>
      <p:pic>
        <p:nvPicPr>
          <p:cNvPr id="5" name="Content Placeholder 4">
            <a:extLst>
              <a:ext uri="{FF2B5EF4-FFF2-40B4-BE49-F238E27FC236}">
                <a16:creationId xmlns:a16="http://schemas.microsoft.com/office/drawing/2014/main" id="{F0D75980-4044-8CAC-5981-530858BB4D90}"/>
              </a:ext>
            </a:extLst>
          </p:cNvPr>
          <p:cNvPicPr>
            <a:picLocks noGrp="1" noChangeAspect="1"/>
          </p:cNvPicPr>
          <p:nvPr>
            <p:ph idx="1"/>
          </p:nvPr>
        </p:nvPicPr>
        <p:blipFill>
          <a:blip r:embed="rId2"/>
          <a:stretch>
            <a:fillRect/>
          </a:stretch>
        </p:blipFill>
        <p:spPr>
          <a:xfrm>
            <a:off x="940904" y="1603514"/>
            <a:ext cx="9568070" cy="4969564"/>
          </a:xfrm>
        </p:spPr>
      </p:pic>
    </p:spTree>
    <p:extLst>
      <p:ext uri="{BB962C8B-B14F-4D97-AF65-F5344CB8AC3E}">
        <p14:creationId xmlns:p14="http://schemas.microsoft.com/office/powerpoint/2010/main" val="411261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8C9F-69F0-992A-803B-99B0C3B150D5}"/>
              </a:ext>
            </a:extLst>
          </p:cNvPr>
          <p:cNvSpPr>
            <a:spLocks noGrp="1"/>
          </p:cNvSpPr>
          <p:nvPr>
            <p:ph type="title"/>
          </p:nvPr>
        </p:nvSpPr>
        <p:spPr>
          <a:xfrm>
            <a:off x="838200" y="365125"/>
            <a:ext cx="10515600" cy="1463675"/>
          </a:xfrm>
        </p:spPr>
        <p:txBody>
          <a:bodyPr>
            <a:normAutofit/>
          </a:bodyPr>
          <a:lstStyle/>
          <a:p>
            <a:r>
              <a:rPr lang="en-US" sz="2000" b="1" dirty="0">
                <a:solidFill>
                  <a:srgbClr val="05192D"/>
                </a:solidFill>
                <a:latin typeface="Times New Roman" panose="02020603050405020304" pitchFamily="18" charset="0"/>
                <a:cs typeface="Times New Roman" panose="02020603050405020304" pitchFamily="18" charset="0"/>
              </a:rPr>
              <a:t>B</a:t>
            </a:r>
            <a:r>
              <a:rPr lang="en-US" sz="2000" b="1" i="0" dirty="0">
                <a:solidFill>
                  <a:srgbClr val="05192D"/>
                </a:solidFill>
                <a:effectLst/>
                <a:latin typeface="Times New Roman" panose="02020603050405020304" pitchFamily="18" charset="0"/>
                <a:cs typeface="Times New Roman" panose="02020603050405020304" pitchFamily="18" charset="0"/>
              </a:rPr>
              <a:t>inary classifications:- </a:t>
            </a:r>
            <a:br>
              <a:rPr lang="en-US" sz="2000" b="1" i="0" dirty="0">
                <a:solidFill>
                  <a:srgbClr val="05192D"/>
                </a:solidFill>
                <a:effectLst/>
                <a:latin typeface="Times New Roman" panose="02020603050405020304" pitchFamily="18" charset="0"/>
                <a:cs typeface="Times New Roman" panose="02020603050405020304" pitchFamily="18" charset="0"/>
              </a:rPr>
            </a:br>
            <a:br>
              <a:rPr lang="en-US" sz="2000" b="0" i="0" dirty="0">
                <a:solidFill>
                  <a:srgbClr val="05192D"/>
                </a:solidFill>
                <a:effectLst/>
                <a:latin typeface="Times New Roman" panose="02020603050405020304" pitchFamily="18" charset="0"/>
                <a:cs typeface="Times New Roman" panose="02020603050405020304" pitchFamily="18" charset="0"/>
              </a:rPr>
            </a:br>
            <a:r>
              <a:rPr lang="en-US" sz="2000" b="1" i="0" dirty="0">
                <a:solidFill>
                  <a:srgbClr val="05192D"/>
                </a:solidFill>
                <a:effectLst/>
                <a:latin typeface="Times New Roman" panose="02020603050405020304" pitchFamily="18" charset="0"/>
                <a:cs typeface="Times New Roman" panose="02020603050405020304" pitchFamily="18" charset="0"/>
              </a:rPr>
              <a:t>Note:- </a:t>
            </a:r>
            <a:r>
              <a:rPr lang="en-US" sz="2000" b="0" i="0" dirty="0">
                <a:solidFill>
                  <a:srgbClr val="05192D"/>
                </a:solidFill>
                <a:effectLst/>
                <a:latin typeface="Times New Roman" panose="02020603050405020304" pitchFamily="18" charset="0"/>
                <a:cs typeface="Times New Roman" panose="02020603050405020304" pitchFamily="18" charset="0"/>
              </a:rPr>
              <a:t>Logistic Regression and Support Vector Machines algorithms are natively designed for binary classifications. </a:t>
            </a: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4E9F236-AFA5-8A1A-E55D-3F0E3750FDE1}"/>
              </a:ext>
            </a:extLst>
          </p:cNvPr>
          <p:cNvPicPr>
            <a:picLocks noGrp="1" noChangeAspect="1"/>
          </p:cNvPicPr>
          <p:nvPr>
            <p:ph idx="1"/>
          </p:nvPr>
        </p:nvPicPr>
        <p:blipFill>
          <a:blip r:embed="rId2"/>
          <a:stretch>
            <a:fillRect/>
          </a:stretch>
        </p:blipFill>
        <p:spPr>
          <a:xfrm>
            <a:off x="2147887" y="2048669"/>
            <a:ext cx="7896225" cy="3905250"/>
          </a:xfrm>
        </p:spPr>
      </p:pic>
    </p:spTree>
    <p:extLst>
      <p:ext uri="{BB962C8B-B14F-4D97-AF65-F5344CB8AC3E}">
        <p14:creationId xmlns:p14="http://schemas.microsoft.com/office/powerpoint/2010/main" val="2393738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F5E8-8FD7-4455-26CB-F4C308557A84}"/>
              </a:ext>
            </a:extLst>
          </p:cNvPr>
          <p:cNvSpPr>
            <a:spLocks noGrp="1"/>
          </p:cNvSpPr>
          <p:nvPr>
            <p:ph type="title"/>
          </p:nvPr>
        </p:nvSpPr>
        <p:spPr>
          <a:xfrm>
            <a:off x="838200" y="0"/>
            <a:ext cx="10515600" cy="1550503"/>
          </a:xfrm>
        </p:spPr>
        <p:txBody>
          <a:bodyPr>
            <a:normAutofit/>
          </a:bodyPr>
          <a:lstStyle/>
          <a:p>
            <a:r>
              <a:rPr lang="en-IN" sz="2000" b="1" i="0" dirty="0">
                <a:solidFill>
                  <a:srgbClr val="05192D"/>
                </a:solidFill>
                <a:effectLst/>
                <a:latin typeface="Times New Roman" panose="02020603050405020304" pitchFamily="18" charset="0"/>
                <a:cs typeface="Times New Roman" panose="02020603050405020304" pitchFamily="18" charset="0"/>
              </a:rPr>
              <a:t>Multi-Class Classifications:-</a:t>
            </a:r>
            <a:br>
              <a:rPr lang="en-IN" sz="2000" b="1" i="0" dirty="0">
                <a:solidFill>
                  <a:srgbClr val="05192D"/>
                </a:solidFill>
                <a:effectLst/>
                <a:latin typeface="Times New Roman" panose="02020603050405020304" pitchFamily="18" charset="0"/>
                <a:cs typeface="Times New Roman" panose="02020603050405020304" pitchFamily="18" charset="0"/>
              </a:rPr>
            </a:br>
            <a:br>
              <a:rPr lang="en-IN" b="1" i="0" dirty="0">
                <a:solidFill>
                  <a:srgbClr val="05192D"/>
                </a:solidFill>
                <a:effectLst/>
                <a:latin typeface="Studio-Feixen-Sans"/>
              </a:rPr>
            </a:br>
            <a:r>
              <a:rPr lang="en-US" sz="2000" b="0" i="0" dirty="0">
                <a:solidFill>
                  <a:srgbClr val="05192D"/>
                </a:solidFill>
                <a:effectLst/>
                <a:latin typeface="Times New Roman" panose="02020603050405020304" pitchFamily="18" charset="0"/>
                <a:cs typeface="Times New Roman" panose="02020603050405020304" pitchFamily="18" charset="0"/>
              </a:rPr>
              <a:t>Most of the binary classification algorithms can be also used for multi-class classification.</a:t>
            </a: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A17F7D2-8D09-1E4F-7D84-F1D97E97FAEC}"/>
              </a:ext>
            </a:extLst>
          </p:cNvPr>
          <p:cNvPicPr>
            <a:picLocks noGrp="1" noChangeAspect="1"/>
          </p:cNvPicPr>
          <p:nvPr>
            <p:ph idx="1"/>
          </p:nvPr>
        </p:nvPicPr>
        <p:blipFill>
          <a:blip r:embed="rId2"/>
          <a:stretch>
            <a:fillRect/>
          </a:stretch>
        </p:blipFill>
        <p:spPr>
          <a:xfrm>
            <a:off x="838200" y="1886744"/>
            <a:ext cx="8134350" cy="4229100"/>
          </a:xfrm>
        </p:spPr>
      </p:pic>
    </p:spTree>
    <p:extLst>
      <p:ext uri="{BB962C8B-B14F-4D97-AF65-F5344CB8AC3E}">
        <p14:creationId xmlns:p14="http://schemas.microsoft.com/office/powerpoint/2010/main" val="344399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8A45-1ED2-CC19-69A7-3122EA7DE13B}"/>
              </a:ext>
            </a:extLst>
          </p:cNvPr>
          <p:cNvSpPr>
            <a:spLocks noGrp="1"/>
          </p:cNvSpPr>
          <p:nvPr>
            <p:ph type="title"/>
          </p:nvPr>
        </p:nvSpPr>
        <p:spPr>
          <a:xfrm>
            <a:off x="838200" y="291549"/>
            <a:ext cx="10515600" cy="1399140"/>
          </a:xfrm>
        </p:spPr>
        <p:txBody>
          <a:bodyPr>
            <a:normAutofit/>
          </a:bodyPr>
          <a:lstStyle/>
          <a:p>
            <a:r>
              <a:rPr lang="en-US" sz="2000" b="0" dirty="0">
                <a:solidFill>
                  <a:srgbClr val="05192D"/>
                </a:solidFill>
                <a:effectLst/>
                <a:latin typeface="Times New Roman" panose="02020603050405020304" pitchFamily="18" charset="0"/>
                <a:cs typeface="Times New Roman" panose="02020603050405020304" pitchFamily="18" charset="0"/>
              </a:rPr>
              <a:t>But, suppose we are using an algorithm such as as logistic Regression that do not support multi-class classification by default.</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AD6E45-56D2-0B53-7404-BBC49ED79ABB}"/>
              </a:ext>
            </a:extLst>
          </p:cNvPr>
          <p:cNvSpPr>
            <a:spLocks noGrp="1"/>
          </p:cNvSpPr>
          <p:nvPr>
            <p:ph idx="1"/>
          </p:nvPr>
        </p:nvSpPr>
        <p:spPr>
          <a:xfrm>
            <a:off x="838200" y="1484243"/>
            <a:ext cx="10515600" cy="4692720"/>
          </a:xfrm>
        </p:spPr>
        <p:txBody>
          <a:bodyPr>
            <a:normAutofit/>
          </a:bodyPr>
          <a:lstStyle/>
          <a:p>
            <a:r>
              <a:rPr lang="en-US" sz="2000" dirty="0">
                <a:latin typeface="Times New Roman" panose="02020603050405020304" pitchFamily="18" charset="0"/>
                <a:cs typeface="Times New Roman" panose="02020603050405020304" pitchFamily="18" charset="0"/>
              </a:rPr>
              <a:t>In that case;</a:t>
            </a:r>
          </a:p>
          <a:p>
            <a:pPr marL="0" indent="0">
              <a:buNone/>
            </a:pPr>
            <a:r>
              <a:rPr lang="en-US" sz="2000" dirty="0">
                <a:latin typeface="Times New Roman" panose="02020603050405020304" pitchFamily="18" charset="0"/>
                <a:cs typeface="Times New Roman" panose="02020603050405020304" pitchFamily="18" charset="0"/>
              </a:rPr>
              <a:t>1. </a:t>
            </a:r>
            <a:r>
              <a:rPr lang="en-IN" sz="2000" dirty="0">
                <a:latin typeface="Times New Roman" panose="02020603050405020304" pitchFamily="18" charset="0"/>
                <a:cs typeface="Times New Roman" panose="02020603050405020304" pitchFamily="18" charset="0"/>
              </a:rPr>
              <a:t>One-vs-One (</a:t>
            </a:r>
            <a:r>
              <a:rPr lang="en-IN" sz="2000" dirty="0" err="1">
                <a:latin typeface="Times New Roman" panose="02020603050405020304" pitchFamily="18" charset="0"/>
                <a:cs typeface="Times New Roman" panose="02020603050405020304" pitchFamily="18" charset="0"/>
              </a:rPr>
              <a:t>OvO</a:t>
            </a:r>
            <a:r>
              <a:rPr lang="en-IN" sz="2000" dirty="0">
                <a:latin typeface="Times New Roman" panose="02020603050405020304" pitchFamily="18" charset="0"/>
                <a:cs typeface="Times New Roman" panose="02020603050405020304" pitchFamily="18" charset="0"/>
              </a:rPr>
              <a:t>) Approach:-</a:t>
            </a:r>
          </a:p>
          <a:p>
            <a:pPr marL="0" indent="0">
              <a:buNone/>
            </a:pPr>
            <a:r>
              <a:rPr lang="en-US" sz="2000" dirty="0">
                <a:latin typeface="Times New Roman" panose="02020603050405020304" pitchFamily="18" charset="0"/>
                <a:cs typeface="Times New Roman" panose="02020603050405020304" pitchFamily="18" charset="0"/>
              </a:rPr>
              <a:t>This method turns a multi-class problem into several binary problems.</a:t>
            </a:r>
          </a:p>
          <a:p>
            <a:pPr marL="0" indent="0">
              <a:buNone/>
            </a:pPr>
            <a:r>
              <a:rPr lang="en-US" sz="2000" b="0" i="0" dirty="0">
                <a:solidFill>
                  <a:srgbClr val="05192D"/>
                </a:solidFill>
                <a:effectLst/>
                <a:latin typeface="Times New Roman" panose="02020603050405020304" pitchFamily="18" charset="0"/>
                <a:cs typeface="Times New Roman" panose="02020603050405020304" pitchFamily="18" charset="0"/>
              </a:rPr>
              <a:t>If we have a 3-class classification, we will have three pairs of labels, thus three classifiers, as shown below:- (</a:t>
            </a:r>
            <a:r>
              <a:rPr lang="pt-BR" sz="2000" dirty="0">
                <a:latin typeface="Times New Roman" panose="02020603050405020304" pitchFamily="18" charset="0"/>
                <a:cs typeface="Times New Roman" panose="02020603050405020304" pitchFamily="18" charset="0"/>
              </a:rPr>
              <a:t>for N classes, you need N(N−1)/2 classifiers</a:t>
            </a:r>
            <a:r>
              <a:rPr lang="pt-BR" sz="1400" dirty="0"/>
              <a:t>)</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FD8945E-268B-66A3-43EA-93A774726E38}"/>
              </a:ext>
            </a:extLst>
          </p:cNvPr>
          <p:cNvPicPr>
            <a:picLocks noChangeAspect="1"/>
          </p:cNvPicPr>
          <p:nvPr/>
        </p:nvPicPr>
        <p:blipFill>
          <a:blip r:embed="rId2"/>
          <a:stretch>
            <a:fillRect/>
          </a:stretch>
        </p:blipFill>
        <p:spPr>
          <a:xfrm>
            <a:off x="838200" y="3604176"/>
            <a:ext cx="8266043" cy="2962275"/>
          </a:xfrm>
          <a:prstGeom prst="rect">
            <a:avLst/>
          </a:prstGeom>
        </p:spPr>
      </p:pic>
    </p:spTree>
    <p:extLst>
      <p:ext uri="{BB962C8B-B14F-4D97-AF65-F5344CB8AC3E}">
        <p14:creationId xmlns:p14="http://schemas.microsoft.com/office/powerpoint/2010/main" val="424176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8C90-17CF-361E-9621-E89271A4249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Difference between Artificial intelligence and Machine Learning.</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3974955-3B39-061F-75C9-19180F429553}"/>
              </a:ext>
            </a:extLst>
          </p:cNvPr>
          <p:cNvPicPr>
            <a:picLocks noGrp="1" noChangeAspect="1"/>
          </p:cNvPicPr>
          <p:nvPr>
            <p:ph idx="1"/>
          </p:nvPr>
        </p:nvPicPr>
        <p:blipFill>
          <a:blip r:embed="rId2"/>
          <a:stretch>
            <a:fillRect/>
          </a:stretch>
        </p:blipFill>
        <p:spPr>
          <a:xfrm>
            <a:off x="956602" y="1690688"/>
            <a:ext cx="10397197" cy="4696044"/>
          </a:xfrm>
        </p:spPr>
      </p:pic>
    </p:spTree>
    <p:extLst>
      <p:ext uri="{BB962C8B-B14F-4D97-AF65-F5344CB8AC3E}">
        <p14:creationId xmlns:p14="http://schemas.microsoft.com/office/powerpoint/2010/main" val="1437726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EACB-FFF0-B84B-918E-EC8E67DC1B9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E06D790-E2AD-22BB-05B3-A80B42253931}"/>
              </a:ext>
            </a:extLst>
          </p:cNvPr>
          <p:cNvSpPr>
            <a:spLocks noGrp="1"/>
          </p:cNvSpPr>
          <p:nvPr>
            <p:ph idx="1"/>
          </p:nvPr>
        </p:nvSpPr>
        <p:spPr>
          <a:xfrm>
            <a:off x="609600" y="365125"/>
            <a:ext cx="10744200" cy="5811838"/>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2. One-vs-Rest (</a:t>
            </a:r>
            <a:r>
              <a:rPr lang="en-IN" sz="2000" dirty="0" err="1">
                <a:latin typeface="Times New Roman" panose="02020603050405020304" pitchFamily="18" charset="0"/>
                <a:cs typeface="Times New Roman" panose="02020603050405020304" pitchFamily="18" charset="0"/>
              </a:rPr>
              <a:t>OvR</a:t>
            </a:r>
            <a:r>
              <a:rPr lang="en-IN" sz="2000" dirty="0">
                <a:latin typeface="Times New Roman" panose="02020603050405020304" pitchFamily="18" charset="0"/>
                <a:cs typeface="Times New Roman" panose="02020603050405020304" pitchFamily="18" charset="0"/>
              </a:rPr>
              <a:t>) Approach:-</a:t>
            </a:r>
          </a:p>
          <a:p>
            <a:pPr marL="0" indent="0">
              <a:buNone/>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Example 1 </a:t>
            </a:r>
          </a:p>
          <a:p>
            <a:r>
              <a:rPr lang="en-US" sz="1800" dirty="0">
                <a:latin typeface="Times New Roman" panose="02020603050405020304" pitchFamily="18" charset="0"/>
                <a:cs typeface="Times New Roman" panose="02020603050405020304" pitchFamily="18" charset="0"/>
              </a:rPr>
              <a:t>Imagine you have three different kinds of fruits: apples, bananas, and cherries. You want a machine to learn to recognize these fruits. The One-vs-Rest approach is like teaching the machine three separate lessons:</a:t>
            </a:r>
          </a:p>
          <a:p>
            <a:pPr>
              <a:buFont typeface="+mj-lt"/>
              <a:buAutoNum type="arabicPeriod"/>
            </a:pPr>
            <a:r>
              <a:rPr lang="en-US" sz="1800" b="1" dirty="0">
                <a:latin typeface="Times New Roman" panose="02020603050405020304" pitchFamily="18" charset="0"/>
                <a:cs typeface="Times New Roman" panose="02020603050405020304" pitchFamily="18" charset="0"/>
              </a:rPr>
              <a:t>First Lesson</a:t>
            </a:r>
            <a:r>
              <a:rPr lang="en-US" sz="1800" dirty="0">
                <a:latin typeface="Times New Roman" panose="02020603050405020304" pitchFamily="18" charset="0"/>
                <a:cs typeface="Times New Roman" panose="02020603050405020304" pitchFamily="18" charset="0"/>
              </a:rPr>
              <a:t>: "This is an apple" vs. "This is not an apple" (which means it could be a banana or a cherry).</a:t>
            </a:r>
          </a:p>
          <a:p>
            <a:pPr>
              <a:buFont typeface="+mj-lt"/>
              <a:buAutoNum type="arabicPeriod"/>
            </a:pPr>
            <a:r>
              <a:rPr lang="en-US" sz="1800" b="1" dirty="0">
                <a:latin typeface="Times New Roman" panose="02020603050405020304" pitchFamily="18" charset="0"/>
                <a:cs typeface="Times New Roman" panose="02020603050405020304" pitchFamily="18" charset="0"/>
              </a:rPr>
              <a:t>Second Lesson</a:t>
            </a:r>
            <a:r>
              <a:rPr lang="en-US" sz="1800" dirty="0">
                <a:latin typeface="Times New Roman" panose="02020603050405020304" pitchFamily="18" charset="0"/>
                <a:cs typeface="Times New Roman" panose="02020603050405020304" pitchFamily="18" charset="0"/>
              </a:rPr>
              <a:t>: "This is a banana" vs. "This is not a banana" (which means it could be an apple or a cherry).</a:t>
            </a:r>
          </a:p>
          <a:p>
            <a:pPr>
              <a:buFont typeface="+mj-lt"/>
              <a:buAutoNum type="arabicPeriod"/>
            </a:pPr>
            <a:r>
              <a:rPr lang="en-US" sz="1800" b="1" dirty="0">
                <a:latin typeface="Times New Roman" panose="02020603050405020304" pitchFamily="18" charset="0"/>
                <a:cs typeface="Times New Roman" panose="02020603050405020304" pitchFamily="18" charset="0"/>
              </a:rPr>
              <a:t>Third Lesson</a:t>
            </a:r>
            <a:r>
              <a:rPr lang="en-US" sz="1800" dirty="0">
                <a:latin typeface="Times New Roman" panose="02020603050405020304" pitchFamily="18" charset="0"/>
                <a:cs typeface="Times New Roman" panose="02020603050405020304" pitchFamily="18" charset="0"/>
              </a:rPr>
              <a:t>: "This is a cherry" vs. "This is not a cherry" (which means it could be an apple or a banana).</a:t>
            </a:r>
          </a:p>
          <a:p>
            <a:pPr marL="0" indent="0">
              <a:buNone/>
            </a:pPr>
            <a:r>
              <a:rPr lang="en-IN" sz="2000" dirty="0">
                <a:latin typeface="Times New Roman" panose="02020603050405020304" pitchFamily="18" charset="0"/>
                <a:cs typeface="Times New Roman" panose="02020603050405020304" pitchFamily="18" charset="0"/>
              </a:rPr>
              <a:t>ii) Example 2</a:t>
            </a:r>
          </a:p>
        </p:txBody>
      </p:sp>
      <p:pic>
        <p:nvPicPr>
          <p:cNvPr id="5" name="Picture 4">
            <a:extLst>
              <a:ext uri="{FF2B5EF4-FFF2-40B4-BE49-F238E27FC236}">
                <a16:creationId xmlns:a16="http://schemas.microsoft.com/office/drawing/2014/main" id="{C238D289-1DD2-62E5-4CA0-B34527C477A3}"/>
              </a:ext>
            </a:extLst>
          </p:cNvPr>
          <p:cNvPicPr>
            <a:picLocks noChangeAspect="1"/>
          </p:cNvPicPr>
          <p:nvPr/>
        </p:nvPicPr>
        <p:blipFill rotWithShape="1">
          <a:blip r:embed="rId2"/>
          <a:srcRect t="3116"/>
          <a:stretch/>
        </p:blipFill>
        <p:spPr>
          <a:xfrm>
            <a:off x="838199" y="3429000"/>
            <a:ext cx="8067261" cy="3063875"/>
          </a:xfrm>
          <a:prstGeom prst="rect">
            <a:avLst/>
          </a:prstGeom>
        </p:spPr>
      </p:pic>
    </p:spTree>
    <p:extLst>
      <p:ext uri="{BB962C8B-B14F-4D97-AF65-F5344CB8AC3E}">
        <p14:creationId xmlns:p14="http://schemas.microsoft.com/office/powerpoint/2010/main" val="2791293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77D2-31DC-302C-1CC4-B723ECF50E7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89AEBF4-1051-866B-CFDF-024CB4BA5901}"/>
              </a:ext>
            </a:extLst>
          </p:cNvPr>
          <p:cNvSpPr>
            <a:spLocks noGrp="1"/>
          </p:cNvSpPr>
          <p:nvPr>
            <p:ph idx="1"/>
          </p:nvPr>
        </p:nvSpPr>
        <p:spPr>
          <a:xfrm>
            <a:off x="838200" y="251791"/>
            <a:ext cx="10515600" cy="5925172"/>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Multi Level Classifications:-</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C47565-C461-B3CC-3AE9-7FB3CAE19867}"/>
              </a:ext>
            </a:extLst>
          </p:cNvPr>
          <p:cNvPicPr>
            <a:picLocks noChangeAspect="1"/>
          </p:cNvPicPr>
          <p:nvPr/>
        </p:nvPicPr>
        <p:blipFill>
          <a:blip r:embed="rId2"/>
          <a:stretch>
            <a:fillRect/>
          </a:stretch>
        </p:blipFill>
        <p:spPr>
          <a:xfrm>
            <a:off x="384312" y="1179342"/>
            <a:ext cx="6268277" cy="2480019"/>
          </a:xfrm>
          <a:prstGeom prst="rect">
            <a:avLst/>
          </a:prstGeom>
        </p:spPr>
      </p:pic>
      <p:pic>
        <p:nvPicPr>
          <p:cNvPr id="7" name="Picture 6">
            <a:extLst>
              <a:ext uri="{FF2B5EF4-FFF2-40B4-BE49-F238E27FC236}">
                <a16:creationId xmlns:a16="http://schemas.microsoft.com/office/drawing/2014/main" id="{731198AC-4BF8-E418-ACBE-661EB8011914}"/>
              </a:ext>
            </a:extLst>
          </p:cNvPr>
          <p:cNvPicPr>
            <a:picLocks noChangeAspect="1"/>
          </p:cNvPicPr>
          <p:nvPr/>
        </p:nvPicPr>
        <p:blipFill>
          <a:blip r:embed="rId3"/>
          <a:stretch>
            <a:fillRect/>
          </a:stretch>
        </p:blipFill>
        <p:spPr>
          <a:xfrm>
            <a:off x="3670852" y="3880679"/>
            <a:ext cx="6268278" cy="2798072"/>
          </a:xfrm>
          <a:prstGeom prst="rect">
            <a:avLst/>
          </a:prstGeom>
        </p:spPr>
      </p:pic>
    </p:spTree>
    <p:extLst>
      <p:ext uri="{BB962C8B-B14F-4D97-AF65-F5344CB8AC3E}">
        <p14:creationId xmlns:p14="http://schemas.microsoft.com/office/powerpoint/2010/main" val="2682000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9170-4DC0-3F40-8AD2-4315CB849283}"/>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Decision Tree (Supervised-Classification):-</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B2F4FB4-3011-641D-D929-70D972B329BE}"/>
              </a:ext>
            </a:extLst>
          </p:cNvPr>
          <p:cNvPicPr>
            <a:picLocks noGrp="1" noChangeAspect="1"/>
          </p:cNvPicPr>
          <p:nvPr>
            <p:ph idx="1"/>
          </p:nvPr>
        </p:nvPicPr>
        <p:blipFill>
          <a:blip r:embed="rId2"/>
          <a:stretch>
            <a:fillRect/>
          </a:stretch>
        </p:blipFill>
        <p:spPr>
          <a:xfrm>
            <a:off x="1688409" y="1690688"/>
            <a:ext cx="6191250" cy="4105275"/>
          </a:xfrm>
        </p:spPr>
      </p:pic>
    </p:spTree>
    <p:extLst>
      <p:ext uri="{BB962C8B-B14F-4D97-AF65-F5344CB8AC3E}">
        <p14:creationId xmlns:p14="http://schemas.microsoft.com/office/powerpoint/2010/main" val="1007191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4F0F-AF98-D846-714C-C09D3C66AFC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51BC2FD-9F53-17F1-27DA-A303C601ECE6}"/>
              </a:ext>
            </a:extLst>
          </p:cNvPr>
          <p:cNvSpPr>
            <a:spLocks noGrp="1"/>
          </p:cNvSpPr>
          <p:nvPr>
            <p:ph idx="1"/>
          </p:nvPr>
        </p:nvSpPr>
        <p:spPr>
          <a:xfrm>
            <a:off x="838200" y="365126"/>
            <a:ext cx="10515600" cy="5811838"/>
          </a:xfrm>
        </p:spPr>
        <p:txBody>
          <a:bodyPr>
            <a:normAutofit/>
          </a:bodyPr>
          <a:lstStyle/>
          <a:p>
            <a:r>
              <a:rPr lang="en-US" sz="2000" b="0" i="0" dirty="0">
                <a:solidFill>
                  <a:srgbClr val="333333"/>
                </a:solidFill>
                <a:effectLst/>
                <a:latin typeface="Times New Roman" panose="02020603050405020304" pitchFamily="18" charset="0"/>
                <a:cs typeface="Times New Roman" panose="02020603050405020304" pitchFamily="18" charset="0"/>
              </a:rPr>
              <a:t>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344CED-9775-FA6B-B8F2-E5CD2A0B0B8F}"/>
              </a:ext>
            </a:extLst>
          </p:cNvPr>
          <p:cNvPicPr>
            <a:picLocks noChangeAspect="1"/>
          </p:cNvPicPr>
          <p:nvPr/>
        </p:nvPicPr>
        <p:blipFill>
          <a:blip r:embed="rId2"/>
          <a:stretch>
            <a:fillRect/>
          </a:stretch>
        </p:blipFill>
        <p:spPr>
          <a:xfrm>
            <a:off x="1765645" y="1690688"/>
            <a:ext cx="6835016" cy="5008286"/>
          </a:xfrm>
          <a:prstGeom prst="rect">
            <a:avLst/>
          </a:prstGeom>
        </p:spPr>
      </p:pic>
    </p:spTree>
    <p:extLst>
      <p:ext uri="{BB962C8B-B14F-4D97-AF65-F5344CB8AC3E}">
        <p14:creationId xmlns:p14="http://schemas.microsoft.com/office/powerpoint/2010/main" val="75695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2D14-3EDB-8F36-FDE7-C48E4DE51678}"/>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KNN (</a:t>
            </a:r>
            <a:r>
              <a:rPr lang="en-US" sz="2800" b="1" dirty="0">
                <a:latin typeface="Times New Roman" panose="02020603050405020304" pitchFamily="18" charset="0"/>
                <a:cs typeface="Times New Roman" panose="02020603050405020304" pitchFamily="18" charset="0"/>
              </a:rPr>
              <a:t>Supervised-Classification):-</a:t>
            </a:r>
            <a:endParaRPr lang="en-IN" sz="2800" dirty="0"/>
          </a:p>
        </p:txBody>
      </p:sp>
      <p:pic>
        <p:nvPicPr>
          <p:cNvPr id="5" name="Content Placeholder 4">
            <a:extLst>
              <a:ext uri="{FF2B5EF4-FFF2-40B4-BE49-F238E27FC236}">
                <a16:creationId xmlns:a16="http://schemas.microsoft.com/office/drawing/2014/main" id="{A7301963-AAFF-703C-F87B-858E4443DD31}"/>
              </a:ext>
            </a:extLst>
          </p:cNvPr>
          <p:cNvPicPr>
            <a:picLocks noGrp="1" noChangeAspect="1"/>
          </p:cNvPicPr>
          <p:nvPr>
            <p:ph idx="1"/>
          </p:nvPr>
        </p:nvPicPr>
        <p:blipFill>
          <a:blip r:embed="rId2"/>
          <a:stretch>
            <a:fillRect/>
          </a:stretch>
        </p:blipFill>
        <p:spPr>
          <a:xfrm>
            <a:off x="838200" y="1690688"/>
            <a:ext cx="9591261" cy="4286041"/>
          </a:xfrm>
        </p:spPr>
      </p:pic>
    </p:spTree>
    <p:extLst>
      <p:ext uri="{BB962C8B-B14F-4D97-AF65-F5344CB8AC3E}">
        <p14:creationId xmlns:p14="http://schemas.microsoft.com/office/powerpoint/2010/main" val="2590553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77BBF-1A4E-3C68-0055-38AFF3D92139}"/>
              </a:ext>
            </a:extLst>
          </p:cNvPr>
          <p:cNvSpPr>
            <a:spLocks noGrp="1"/>
          </p:cNvSpPr>
          <p:nvPr>
            <p:ph type="title"/>
          </p:nvPr>
        </p:nvSpPr>
        <p:spPr>
          <a:xfrm>
            <a:off x="838200" y="92765"/>
            <a:ext cx="10515600" cy="1099931"/>
          </a:xfrm>
        </p:spPr>
        <p:txBody>
          <a:bodyPr/>
          <a:lstStyle/>
          <a:p>
            <a:r>
              <a:rPr lang="en-US" dirty="0"/>
              <a:t> </a:t>
            </a:r>
            <a:r>
              <a:rPr lang="en-US" sz="2800" b="1" dirty="0">
                <a:latin typeface="Times New Roman" panose="02020603050405020304" pitchFamily="18" charset="0"/>
                <a:cs typeface="Times New Roman" panose="02020603050405020304" pitchFamily="18" charset="0"/>
              </a:rPr>
              <a:t>KNN (Supervised-Classification):-</a:t>
            </a:r>
            <a:endParaRPr lang="en-IN" sz="2800" dirty="0"/>
          </a:p>
        </p:txBody>
      </p:sp>
      <p:pic>
        <p:nvPicPr>
          <p:cNvPr id="5" name="Content Placeholder 4">
            <a:extLst>
              <a:ext uri="{FF2B5EF4-FFF2-40B4-BE49-F238E27FC236}">
                <a16:creationId xmlns:a16="http://schemas.microsoft.com/office/drawing/2014/main" id="{C9280CEE-46D7-094D-D096-CF6A28F3A2B8}"/>
              </a:ext>
            </a:extLst>
          </p:cNvPr>
          <p:cNvPicPr>
            <a:picLocks noGrp="1" noChangeAspect="1"/>
          </p:cNvPicPr>
          <p:nvPr>
            <p:ph idx="1"/>
          </p:nvPr>
        </p:nvPicPr>
        <p:blipFill>
          <a:blip r:embed="rId2"/>
          <a:stretch>
            <a:fillRect/>
          </a:stretch>
        </p:blipFill>
        <p:spPr>
          <a:xfrm>
            <a:off x="1099931" y="1391478"/>
            <a:ext cx="7732684" cy="5234609"/>
          </a:xfrm>
        </p:spPr>
      </p:pic>
    </p:spTree>
    <p:extLst>
      <p:ext uri="{BB962C8B-B14F-4D97-AF65-F5344CB8AC3E}">
        <p14:creationId xmlns:p14="http://schemas.microsoft.com/office/powerpoint/2010/main" val="4101210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95E3-1DE4-5696-A144-727E74C20055}"/>
              </a:ext>
            </a:extLst>
          </p:cNvPr>
          <p:cNvSpPr>
            <a:spLocks noGrp="1"/>
          </p:cNvSpPr>
          <p:nvPr>
            <p:ph type="title"/>
          </p:nvPr>
        </p:nvSpPr>
        <p:spPr>
          <a:xfrm>
            <a:off x="711591" y="-130175"/>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FC621251-FE37-F6EC-A6EB-D7FADC5A5091}"/>
              </a:ext>
            </a:extLst>
          </p:cNvPr>
          <p:cNvSpPr>
            <a:spLocks noGrp="1"/>
          </p:cNvSpPr>
          <p:nvPr>
            <p:ph idx="1"/>
          </p:nvPr>
        </p:nvSpPr>
        <p:spPr>
          <a:xfrm>
            <a:off x="838200" y="900332"/>
            <a:ext cx="10515600" cy="5276631"/>
          </a:xfrm>
        </p:spPr>
        <p:txBody>
          <a:bodyPr>
            <a:normAutofit/>
          </a:bodyPr>
          <a:lstStyle/>
          <a:p>
            <a:r>
              <a:rPr lang="en-US" sz="1800" dirty="0">
                <a:latin typeface="Times New Roman" panose="02020603050405020304" pitchFamily="18" charset="0"/>
                <a:cs typeface="Times New Roman" panose="02020603050405020304" pitchFamily="18" charset="0"/>
              </a:rPr>
              <a:t>Lets Recap The Types of Classification:-</a:t>
            </a:r>
          </a:p>
          <a:p>
            <a:r>
              <a:rPr lang="en-US" sz="1800" b="1" dirty="0">
                <a:latin typeface="Times New Roman" panose="02020603050405020304" pitchFamily="18" charset="0"/>
                <a:cs typeface="Times New Roman" panose="02020603050405020304" pitchFamily="18" charset="0"/>
              </a:rPr>
              <a:t>1. Binary Classification:-</a:t>
            </a: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2765582-152C-C501-C681-77E7D0DF52D9}"/>
              </a:ext>
            </a:extLst>
          </p:cNvPr>
          <p:cNvPicPr>
            <a:picLocks noChangeAspect="1"/>
          </p:cNvPicPr>
          <p:nvPr/>
        </p:nvPicPr>
        <p:blipFill>
          <a:blip r:embed="rId2"/>
          <a:stretch>
            <a:fillRect/>
          </a:stretch>
        </p:blipFill>
        <p:spPr>
          <a:xfrm>
            <a:off x="1230703" y="1744394"/>
            <a:ext cx="10403279" cy="4759057"/>
          </a:xfrm>
          <a:prstGeom prst="rect">
            <a:avLst/>
          </a:prstGeom>
        </p:spPr>
      </p:pic>
    </p:spTree>
    <p:extLst>
      <p:ext uri="{BB962C8B-B14F-4D97-AF65-F5344CB8AC3E}">
        <p14:creationId xmlns:p14="http://schemas.microsoft.com/office/powerpoint/2010/main" val="2437444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B1C-C553-515A-7F6C-7AC3BA3A7290}"/>
              </a:ext>
            </a:extLst>
          </p:cNvPr>
          <p:cNvSpPr>
            <a:spLocks noGrp="1"/>
          </p:cNvSpPr>
          <p:nvPr>
            <p:ph type="title"/>
          </p:nvPr>
        </p:nvSpPr>
        <p:spPr>
          <a:xfrm>
            <a:off x="838200" y="0"/>
            <a:ext cx="10415954" cy="681037"/>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837396D2-8D5C-4431-22E7-6F193296A5E6}"/>
              </a:ext>
            </a:extLst>
          </p:cNvPr>
          <p:cNvSpPr>
            <a:spLocks noGrp="1"/>
          </p:cNvSpPr>
          <p:nvPr>
            <p:ph idx="1"/>
          </p:nvPr>
        </p:nvSpPr>
        <p:spPr>
          <a:xfrm>
            <a:off x="838200" y="815926"/>
            <a:ext cx="10515600" cy="6042073"/>
          </a:xfrm>
        </p:spPr>
        <p:txBody>
          <a:bodyPr>
            <a:normAutofit/>
          </a:bodyPr>
          <a:lstStyle/>
          <a:p>
            <a:r>
              <a:rPr lang="en-US" sz="1800" b="1" dirty="0">
                <a:latin typeface="Times New Roman" panose="02020603050405020304" pitchFamily="18" charset="0"/>
                <a:cs typeface="Times New Roman" panose="02020603050405020304" pitchFamily="18" charset="0"/>
              </a:rPr>
              <a:t>2. In multi-class classification:- </a:t>
            </a:r>
            <a:r>
              <a:rPr lang="en-US" sz="1800" dirty="0">
                <a:latin typeface="Times New Roman" panose="02020603050405020304" pitchFamily="18" charset="0"/>
                <a:cs typeface="Times New Roman" panose="02020603050405020304" pitchFamily="18" charset="0"/>
              </a:rPr>
              <a:t>Binary classification deals with exactly two classes, whereas multi-class classification deals with three or more classes. The model is trained to classify inputs into one of these multiple classes,</a:t>
            </a:r>
            <a:r>
              <a:rPr lang="en-US" sz="1800" b="0" dirty="0">
                <a:solidFill>
                  <a:srgbClr val="05192D"/>
                </a:solidFill>
                <a:effectLst/>
                <a:latin typeface="Times New Roman" panose="02020603050405020304" pitchFamily="18" charset="0"/>
                <a:cs typeface="Times New Roman" panose="02020603050405020304" pitchFamily="18" charset="0"/>
              </a:rPr>
              <a:t> but, suppose we are using an algorithm such as as support vector machines or logistic Regression that do not support multi-class classification by default, we can use two approaches.</a:t>
            </a:r>
          </a:p>
          <a:p>
            <a:r>
              <a:rPr lang="en-US" sz="1800" b="1" dirty="0" err="1">
                <a:solidFill>
                  <a:srgbClr val="05192D"/>
                </a:solidFill>
                <a:latin typeface="Times New Roman" panose="02020603050405020304" pitchFamily="18" charset="0"/>
                <a:cs typeface="Times New Roman" panose="02020603050405020304" pitchFamily="18" charset="0"/>
              </a:rPr>
              <a:t>i</a:t>
            </a:r>
            <a:r>
              <a:rPr lang="en-US" sz="1800" b="1" dirty="0">
                <a:solidFill>
                  <a:srgbClr val="05192D"/>
                </a:solidFill>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One-vs-One (</a:t>
            </a:r>
            <a:r>
              <a:rPr lang="en-IN" sz="1800" b="1" dirty="0" err="1">
                <a:latin typeface="Times New Roman" panose="02020603050405020304" pitchFamily="18" charset="0"/>
                <a:cs typeface="Times New Roman" panose="02020603050405020304" pitchFamily="18" charset="0"/>
              </a:rPr>
              <a:t>OvO</a:t>
            </a:r>
            <a:r>
              <a:rPr lang="en-IN" sz="1800" b="1" dirty="0">
                <a:latin typeface="Times New Roman" panose="02020603050405020304" pitchFamily="18" charset="0"/>
                <a:cs typeface="Times New Roman" panose="02020603050405020304" pitchFamily="18" charset="0"/>
              </a:rPr>
              <a:t>) Approach:- </a:t>
            </a:r>
          </a:p>
          <a:p>
            <a:pPr marL="457200" lvl="1" indent="0">
              <a:buNone/>
            </a:pPr>
            <a:r>
              <a:rPr lang="en-US" sz="1800" dirty="0">
                <a:latin typeface="Times New Roman" panose="02020603050405020304" pitchFamily="18" charset="0"/>
                <a:cs typeface="Times New Roman" panose="02020603050405020304" pitchFamily="18" charset="0"/>
              </a:rPr>
              <a:t>For example, with Flight, Truck, and Boat, you train:</a:t>
            </a:r>
          </a:p>
          <a:p>
            <a:pPr lvl="1"/>
            <a:r>
              <a:rPr lang="en-US" sz="1800" dirty="0">
                <a:latin typeface="Times New Roman" panose="02020603050405020304" pitchFamily="18" charset="0"/>
                <a:cs typeface="Times New Roman" panose="02020603050405020304" pitchFamily="18" charset="0"/>
              </a:rPr>
              <a:t>Flight vs. Truck</a:t>
            </a:r>
          </a:p>
          <a:p>
            <a:pPr lvl="1"/>
            <a:r>
              <a:rPr lang="en-US" sz="1800" dirty="0">
                <a:latin typeface="Times New Roman" panose="02020603050405020304" pitchFamily="18" charset="0"/>
                <a:cs typeface="Times New Roman" panose="02020603050405020304" pitchFamily="18" charset="0"/>
              </a:rPr>
              <a:t>Flight vs. Boat</a:t>
            </a:r>
          </a:p>
          <a:p>
            <a:pPr lvl="1"/>
            <a:r>
              <a:rPr lang="en-US" sz="1800" dirty="0">
                <a:latin typeface="Times New Roman" panose="02020603050405020304" pitchFamily="18" charset="0"/>
                <a:cs typeface="Times New Roman" panose="02020603050405020304" pitchFamily="18" charset="0"/>
              </a:rPr>
              <a:t>Truck vs. Boat</a:t>
            </a:r>
          </a:p>
          <a:p>
            <a:pPr marL="457200" lvl="1" indent="0">
              <a:buNone/>
            </a:pPr>
            <a:endParaRPr lang="en-US" sz="800" dirty="0">
              <a:latin typeface="Times New Roman" panose="02020603050405020304" pitchFamily="18" charset="0"/>
              <a:cs typeface="Times New Roman" panose="02020603050405020304" pitchFamily="18" charset="0"/>
            </a:endParaRPr>
          </a:p>
          <a:p>
            <a:pPr marL="457200" lvl="1" indent="0">
              <a:buNone/>
            </a:pPr>
            <a:r>
              <a:rPr lang="en-US" sz="1800" dirty="0">
                <a:latin typeface="Times New Roman" panose="02020603050405020304" pitchFamily="18" charset="0"/>
                <a:cs typeface="Times New Roman" panose="02020603050405020304" pitchFamily="18" charset="0"/>
              </a:rPr>
              <a:t>If we have:</a:t>
            </a:r>
          </a:p>
          <a:p>
            <a:pPr marL="457200" lvl="1" indent="0">
              <a:buNone/>
            </a:pPr>
            <a:r>
              <a:rPr lang="en-US" sz="1800" dirty="0">
                <a:latin typeface="Times New Roman" panose="02020603050405020304" pitchFamily="18" charset="0"/>
                <a:cs typeface="Times New Roman" panose="02020603050405020304" pitchFamily="18" charset="0"/>
              </a:rPr>
              <a:t>Flight vs. Truck: Predicts Truck</a:t>
            </a:r>
          </a:p>
          <a:p>
            <a:pPr marL="457200" lvl="1" indent="0">
              <a:buNone/>
            </a:pPr>
            <a:r>
              <a:rPr lang="en-US" sz="1800" dirty="0">
                <a:latin typeface="Times New Roman" panose="02020603050405020304" pitchFamily="18" charset="0"/>
                <a:cs typeface="Times New Roman" panose="02020603050405020304" pitchFamily="18" charset="0"/>
              </a:rPr>
              <a:t>Truck vs. Boat: Predicts Truck</a:t>
            </a:r>
          </a:p>
          <a:p>
            <a:pPr marL="457200" lvl="1" indent="0">
              <a:buNone/>
            </a:pPr>
            <a:r>
              <a:rPr lang="en-US" sz="1800" dirty="0">
                <a:latin typeface="Times New Roman" panose="02020603050405020304" pitchFamily="18" charset="0"/>
                <a:cs typeface="Times New Roman" panose="02020603050405020304" pitchFamily="18" charset="0"/>
              </a:rPr>
              <a:t>Flight vs. Boat: No prediction/Predicts Flight/Predicts Boat</a:t>
            </a:r>
          </a:p>
          <a:p>
            <a:pPr lvl="1"/>
            <a:endParaRPr lang="en-US" sz="1800" dirty="0"/>
          </a:p>
          <a:p>
            <a:pPr marL="0" indent="0">
              <a:buNone/>
            </a:pPr>
            <a:r>
              <a:rPr lang="en-US" sz="1800" dirty="0"/>
              <a:t>In our case, 2 classifiers that made predictions said Truck, so Truck is the final decision.</a:t>
            </a:r>
          </a:p>
          <a:p>
            <a:pPr marL="0" indent="0">
              <a:buNone/>
            </a:pPr>
            <a:r>
              <a:rPr lang="en-US" sz="1800" dirty="0">
                <a:latin typeface="Times New Roman" panose="02020603050405020304" pitchFamily="18" charset="0"/>
                <a:cs typeface="Times New Roman" panose="02020603050405020304" pitchFamily="18" charset="0"/>
              </a:rPr>
              <a:t>If some classifiers can’t make a prediction (like Flight vs. Boat in your example), they just don’t count. The decision is made based on the majority of the classifiers that do provide a prediction.</a:t>
            </a:r>
          </a:p>
          <a:p>
            <a:pPr marL="0" indent="0">
              <a:buNone/>
            </a:pPr>
            <a:endParaRPr lang="en-US" sz="2200" dirty="0"/>
          </a:p>
          <a:p>
            <a:pPr marL="457200" lvl="1" indent="0">
              <a:buNone/>
            </a:pPr>
            <a:endParaRPr lang="en-US" sz="1800" dirty="0"/>
          </a:p>
          <a:p>
            <a:pPr marL="457200" lvl="1" indent="0">
              <a:buNone/>
            </a:pPr>
            <a:endParaRPr lang="en-US" sz="1800" dirty="0"/>
          </a:p>
          <a:p>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53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B9D7-158E-118F-6718-904859F84726}"/>
              </a:ext>
            </a:extLst>
          </p:cNvPr>
          <p:cNvSpPr>
            <a:spLocks noGrp="1"/>
          </p:cNvSpPr>
          <p:nvPr>
            <p:ph type="title"/>
          </p:nvPr>
        </p:nvSpPr>
        <p:spPr>
          <a:xfrm>
            <a:off x="838200" y="1"/>
            <a:ext cx="10515600" cy="681036"/>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D36F8233-500F-A84F-3AF4-73259676355E}"/>
              </a:ext>
            </a:extLst>
          </p:cNvPr>
          <p:cNvSpPr>
            <a:spLocks noGrp="1"/>
          </p:cNvSpPr>
          <p:nvPr>
            <p:ph idx="1"/>
          </p:nvPr>
        </p:nvSpPr>
        <p:spPr>
          <a:xfrm>
            <a:off x="838200" y="681037"/>
            <a:ext cx="10515600" cy="5495926"/>
          </a:xfrm>
        </p:spPr>
        <p:txBody>
          <a:bodyPr>
            <a:normAutofit/>
          </a:bodyPr>
          <a:lstStyle/>
          <a:p>
            <a:r>
              <a:rPr lang="en-IN" sz="1800" b="1" dirty="0">
                <a:latin typeface="Times New Roman" panose="02020603050405020304" pitchFamily="18" charset="0"/>
                <a:cs typeface="Times New Roman" panose="02020603050405020304" pitchFamily="18" charset="0"/>
              </a:rPr>
              <a:t>ii) One-versus-Rest (</a:t>
            </a:r>
            <a:r>
              <a:rPr lang="en-IN" sz="1800" b="1" dirty="0" err="1">
                <a:latin typeface="Times New Roman" panose="02020603050405020304" pitchFamily="18" charset="0"/>
                <a:cs typeface="Times New Roman" panose="02020603050405020304" pitchFamily="18" charset="0"/>
              </a:rPr>
              <a:t>OvR</a:t>
            </a:r>
            <a:r>
              <a:rPr lang="en-IN" sz="1800" b="1" dirty="0">
                <a:latin typeface="Times New Roman" panose="02020603050405020304" pitchFamily="18" charset="0"/>
                <a:cs typeface="Times New Roman" panose="02020603050405020304" pitchFamily="18" charset="0"/>
              </a:rPr>
              <a:t>) Approach:-</a:t>
            </a:r>
          </a:p>
          <a:p>
            <a:pPr marL="457200" lvl="1" indent="0">
              <a:buNone/>
            </a:pPr>
            <a:r>
              <a:rPr lang="en-US" sz="1800" dirty="0"/>
              <a:t>Each classifier is trained to distinguish between one class and the rest. For example, if there are three classes (A, B, and C), we train:</a:t>
            </a:r>
          </a:p>
          <a:p>
            <a:pPr marL="457200" lvl="1" indent="0">
              <a:buNone/>
            </a:pPr>
            <a:endParaRPr lang="en-IN" sz="1800" b="1" dirty="0">
              <a:latin typeface="Times New Roman" panose="02020603050405020304" pitchFamily="18" charset="0"/>
              <a:cs typeface="Times New Roman" panose="02020603050405020304" pitchFamily="18" charset="0"/>
            </a:endParaRPr>
          </a:p>
          <a:p>
            <a:endParaRPr lang="en-IN" sz="1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8E68BA9-CBCF-A58D-C69E-0D8A99CF7140}"/>
              </a:ext>
            </a:extLst>
          </p:cNvPr>
          <p:cNvPicPr>
            <a:picLocks noChangeAspect="1"/>
          </p:cNvPicPr>
          <p:nvPr/>
        </p:nvPicPr>
        <p:blipFill>
          <a:blip r:embed="rId2"/>
          <a:stretch>
            <a:fillRect/>
          </a:stretch>
        </p:blipFill>
        <p:spPr>
          <a:xfrm>
            <a:off x="1457472" y="1617785"/>
            <a:ext cx="9613802" cy="5036233"/>
          </a:xfrm>
          <a:prstGeom prst="rect">
            <a:avLst/>
          </a:prstGeom>
        </p:spPr>
      </p:pic>
    </p:spTree>
    <p:extLst>
      <p:ext uri="{BB962C8B-B14F-4D97-AF65-F5344CB8AC3E}">
        <p14:creationId xmlns:p14="http://schemas.microsoft.com/office/powerpoint/2010/main" val="3501639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EB6F-0329-761B-73ED-3262A2882854}"/>
              </a:ext>
            </a:extLst>
          </p:cNvPr>
          <p:cNvSpPr>
            <a:spLocks noGrp="1"/>
          </p:cNvSpPr>
          <p:nvPr>
            <p:ph type="title"/>
          </p:nvPr>
        </p:nvSpPr>
        <p:spPr>
          <a:xfrm>
            <a:off x="838200" y="1"/>
            <a:ext cx="10515600" cy="984737"/>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BCD3179D-8E8B-5F58-808A-9BFF3953BECF}"/>
              </a:ext>
            </a:extLst>
          </p:cNvPr>
          <p:cNvSpPr>
            <a:spLocks noGrp="1"/>
          </p:cNvSpPr>
          <p:nvPr>
            <p:ph idx="1"/>
          </p:nvPr>
        </p:nvSpPr>
        <p:spPr>
          <a:xfrm>
            <a:off x="838200" y="984738"/>
            <a:ext cx="10515600" cy="5192225"/>
          </a:xfrm>
        </p:spPr>
        <p:txBody>
          <a:bodyPr/>
          <a:lstStyle/>
          <a:p>
            <a:pPr marL="0" indent="0">
              <a:buNone/>
            </a:pPr>
            <a:endParaRPr lang="en-IN" dirty="0"/>
          </a:p>
        </p:txBody>
      </p:sp>
      <p:pic>
        <p:nvPicPr>
          <p:cNvPr id="6" name="Picture 5">
            <a:extLst>
              <a:ext uri="{FF2B5EF4-FFF2-40B4-BE49-F238E27FC236}">
                <a16:creationId xmlns:a16="http://schemas.microsoft.com/office/drawing/2014/main" id="{69668FA2-47F2-B4ED-C5A3-4694D84932F4}"/>
              </a:ext>
            </a:extLst>
          </p:cNvPr>
          <p:cNvPicPr>
            <a:picLocks noChangeAspect="1"/>
          </p:cNvPicPr>
          <p:nvPr/>
        </p:nvPicPr>
        <p:blipFill rotWithShape="1">
          <a:blip r:embed="rId2"/>
          <a:srcRect/>
          <a:stretch/>
        </p:blipFill>
        <p:spPr>
          <a:xfrm>
            <a:off x="309489" y="815926"/>
            <a:ext cx="11877748" cy="5669279"/>
          </a:xfrm>
          <a:prstGeom prst="rect">
            <a:avLst/>
          </a:prstGeom>
        </p:spPr>
      </p:pic>
    </p:spTree>
    <p:extLst>
      <p:ext uri="{BB962C8B-B14F-4D97-AF65-F5344CB8AC3E}">
        <p14:creationId xmlns:p14="http://schemas.microsoft.com/office/powerpoint/2010/main" val="154205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7A53-03D7-C7A8-DF19-8B6F8B89BFD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Machine Learning Vs Normal Algorithm</a:t>
            </a:r>
            <a:endParaRPr lang="en-IN" sz="2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DE3CC8C-C7A3-4D43-495A-0490FFA440AF}"/>
              </a:ext>
            </a:extLst>
          </p:cNvPr>
          <p:cNvPicPr>
            <a:picLocks noGrp="1" noChangeAspect="1"/>
          </p:cNvPicPr>
          <p:nvPr>
            <p:ph idx="1"/>
          </p:nvPr>
        </p:nvPicPr>
        <p:blipFill rotWithShape="1">
          <a:blip r:embed="rId2"/>
          <a:srcRect t="27456"/>
          <a:stretch/>
        </p:blipFill>
        <p:spPr>
          <a:xfrm>
            <a:off x="554720" y="1547445"/>
            <a:ext cx="7899963" cy="3418450"/>
          </a:xfrm>
        </p:spPr>
      </p:pic>
      <p:pic>
        <p:nvPicPr>
          <p:cNvPr id="7" name="Picture 6">
            <a:extLst>
              <a:ext uri="{FF2B5EF4-FFF2-40B4-BE49-F238E27FC236}">
                <a16:creationId xmlns:a16="http://schemas.microsoft.com/office/drawing/2014/main" id="{66F3DA17-70E1-18F8-C0BD-38E20C8A4E2B}"/>
              </a:ext>
            </a:extLst>
          </p:cNvPr>
          <p:cNvPicPr>
            <a:picLocks noChangeAspect="1"/>
          </p:cNvPicPr>
          <p:nvPr/>
        </p:nvPicPr>
        <p:blipFill>
          <a:blip r:embed="rId3"/>
          <a:stretch>
            <a:fillRect/>
          </a:stretch>
        </p:blipFill>
        <p:spPr>
          <a:xfrm>
            <a:off x="838200" y="4781744"/>
            <a:ext cx="9372600" cy="1419225"/>
          </a:xfrm>
          <a:prstGeom prst="rect">
            <a:avLst/>
          </a:prstGeom>
        </p:spPr>
      </p:pic>
    </p:spTree>
    <p:extLst>
      <p:ext uri="{BB962C8B-B14F-4D97-AF65-F5344CB8AC3E}">
        <p14:creationId xmlns:p14="http://schemas.microsoft.com/office/powerpoint/2010/main" val="1626823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56DA-9E99-EABE-12DF-C301C31255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5C1E2D-0EA8-CDA4-7421-4054408C96D9}"/>
              </a:ext>
            </a:extLst>
          </p:cNvPr>
          <p:cNvSpPr>
            <a:spLocks noGrp="1"/>
          </p:cNvSpPr>
          <p:nvPr>
            <p:ph idx="1"/>
          </p:nvPr>
        </p:nvSpPr>
        <p:spPr>
          <a:xfrm>
            <a:off x="838200" y="253218"/>
            <a:ext cx="10515600" cy="5923745"/>
          </a:xfrm>
        </p:spPr>
        <p:txBody>
          <a:bodyPr/>
          <a:lstStyle/>
          <a:p>
            <a:r>
              <a:rPr lang="en-US" sz="1800" dirty="0">
                <a:latin typeface="Times New Roman" panose="02020603050405020304" pitchFamily="18" charset="0"/>
                <a:cs typeface="Times New Roman" panose="02020603050405020304" pitchFamily="18" charset="0"/>
              </a:rPr>
              <a:t>Given diagram is an example of Binary Classification. </a:t>
            </a:r>
          </a:p>
          <a:p>
            <a:endParaRPr lang="en-US" sz="18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4A6147D-7AEE-7C65-7991-5D46BA4E5C7F}"/>
              </a:ext>
            </a:extLst>
          </p:cNvPr>
          <p:cNvPicPr>
            <a:picLocks noChangeAspect="1"/>
          </p:cNvPicPr>
          <p:nvPr/>
        </p:nvPicPr>
        <p:blipFill>
          <a:blip r:embed="rId2"/>
          <a:stretch>
            <a:fillRect/>
          </a:stretch>
        </p:blipFill>
        <p:spPr>
          <a:xfrm>
            <a:off x="309489" y="681036"/>
            <a:ext cx="11877748" cy="5923745"/>
          </a:xfrm>
          <a:prstGeom prst="rect">
            <a:avLst/>
          </a:prstGeom>
        </p:spPr>
      </p:pic>
    </p:spTree>
    <p:extLst>
      <p:ext uri="{BB962C8B-B14F-4D97-AF65-F5344CB8AC3E}">
        <p14:creationId xmlns:p14="http://schemas.microsoft.com/office/powerpoint/2010/main" val="3593757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8C6A-0562-3F78-9D83-E5C124113BAC}"/>
              </a:ext>
            </a:extLst>
          </p:cNvPr>
          <p:cNvSpPr>
            <a:spLocks noGrp="1"/>
          </p:cNvSpPr>
          <p:nvPr>
            <p:ph type="title"/>
          </p:nvPr>
        </p:nvSpPr>
        <p:spPr>
          <a:xfrm>
            <a:off x="838200" y="1"/>
            <a:ext cx="10515600" cy="576774"/>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pic>
        <p:nvPicPr>
          <p:cNvPr id="9" name="Picture 8">
            <a:extLst>
              <a:ext uri="{FF2B5EF4-FFF2-40B4-BE49-F238E27FC236}">
                <a16:creationId xmlns:a16="http://schemas.microsoft.com/office/drawing/2014/main" id="{964478F2-98BE-B5CC-71B8-B307CD33845F}"/>
              </a:ext>
            </a:extLst>
          </p:cNvPr>
          <p:cNvPicPr>
            <a:picLocks noChangeAspect="1"/>
          </p:cNvPicPr>
          <p:nvPr/>
        </p:nvPicPr>
        <p:blipFill>
          <a:blip r:embed="rId2"/>
          <a:stretch>
            <a:fillRect/>
          </a:stretch>
        </p:blipFill>
        <p:spPr>
          <a:xfrm>
            <a:off x="936674" y="1758462"/>
            <a:ext cx="8573086" cy="4939006"/>
          </a:xfrm>
          <a:prstGeom prst="rect">
            <a:avLst/>
          </a:prstGeom>
        </p:spPr>
      </p:pic>
      <p:sp>
        <p:nvSpPr>
          <p:cNvPr id="11" name="Content Placeholder 10">
            <a:extLst>
              <a:ext uri="{FF2B5EF4-FFF2-40B4-BE49-F238E27FC236}">
                <a16:creationId xmlns:a16="http://schemas.microsoft.com/office/drawing/2014/main" id="{6596318B-DABE-76FF-10DB-C892B246B80F}"/>
              </a:ext>
            </a:extLst>
          </p:cNvPr>
          <p:cNvSpPr>
            <a:spLocks noGrp="1"/>
          </p:cNvSpPr>
          <p:nvPr>
            <p:ph idx="1"/>
          </p:nvPr>
        </p:nvSpPr>
        <p:spPr>
          <a:xfrm>
            <a:off x="739726" y="1012874"/>
            <a:ext cx="10515600" cy="493900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Now, lets come to </a:t>
            </a:r>
            <a:r>
              <a:rPr lang="en-US" sz="2000" b="1" dirty="0">
                <a:latin typeface="Times New Roman" panose="02020603050405020304" pitchFamily="18" charset="0"/>
                <a:cs typeface="Times New Roman" panose="02020603050405020304" pitchFamily="18" charset="0"/>
              </a:rPr>
              <a:t>multi-class classification.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818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3CD0-9D8E-A82C-1A8C-3BA1CC951AF7}"/>
              </a:ext>
            </a:extLst>
          </p:cNvPr>
          <p:cNvSpPr>
            <a:spLocks noGrp="1"/>
          </p:cNvSpPr>
          <p:nvPr>
            <p:ph type="title"/>
          </p:nvPr>
        </p:nvSpPr>
        <p:spPr>
          <a:xfrm>
            <a:off x="838200" y="1"/>
            <a:ext cx="10515600" cy="562707"/>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B6506D60-DD46-B31E-52C8-9B5C5AF2BFD8}"/>
              </a:ext>
            </a:extLst>
          </p:cNvPr>
          <p:cNvSpPr>
            <a:spLocks noGrp="1"/>
          </p:cNvSpPr>
          <p:nvPr>
            <p:ph idx="1"/>
          </p:nvPr>
        </p:nvSpPr>
        <p:spPr>
          <a:xfrm>
            <a:off x="838200" y="886265"/>
            <a:ext cx="10515600" cy="5290698"/>
          </a:xfrm>
        </p:spPr>
        <p:txBody>
          <a:bodyPr>
            <a:normAutofit/>
          </a:bodyPr>
          <a:lstStyle/>
          <a:p>
            <a:r>
              <a:rPr lang="en-US" sz="1800" dirty="0">
                <a:latin typeface="Times New Roman" panose="02020603050405020304" pitchFamily="18" charset="0"/>
                <a:cs typeface="Times New Roman" panose="02020603050405020304" pitchFamily="18" charset="0"/>
              </a:rPr>
              <a:t>Lets use </a:t>
            </a:r>
            <a:r>
              <a:rPr lang="en-US" sz="1800" b="1" dirty="0">
                <a:latin typeface="Times New Roman" panose="02020603050405020304" pitchFamily="18" charset="0"/>
                <a:cs typeface="Times New Roman" panose="02020603050405020304" pitchFamily="18" charset="0"/>
              </a:rPr>
              <a:t>One vs One approach:- </a:t>
            </a:r>
          </a:p>
          <a:p>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Circle vs Square                                                               ii) Circle vs Triangle</a:t>
            </a: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63BB72D-970B-28C2-A634-0D4480CF68B4}"/>
              </a:ext>
            </a:extLst>
          </p:cNvPr>
          <p:cNvPicPr>
            <a:picLocks noChangeAspect="1"/>
          </p:cNvPicPr>
          <p:nvPr/>
        </p:nvPicPr>
        <p:blipFill>
          <a:blip r:embed="rId2"/>
          <a:stretch>
            <a:fillRect/>
          </a:stretch>
        </p:blipFill>
        <p:spPr>
          <a:xfrm>
            <a:off x="225082" y="1685924"/>
            <a:ext cx="5444197" cy="5172075"/>
          </a:xfrm>
          <a:prstGeom prst="rect">
            <a:avLst/>
          </a:prstGeom>
        </p:spPr>
      </p:pic>
      <p:pic>
        <p:nvPicPr>
          <p:cNvPr id="10" name="Picture 9">
            <a:extLst>
              <a:ext uri="{FF2B5EF4-FFF2-40B4-BE49-F238E27FC236}">
                <a16:creationId xmlns:a16="http://schemas.microsoft.com/office/drawing/2014/main" id="{D3EAB285-DE5A-4365-289E-A6AF182C5103}"/>
              </a:ext>
            </a:extLst>
          </p:cNvPr>
          <p:cNvPicPr>
            <a:picLocks noChangeAspect="1"/>
          </p:cNvPicPr>
          <p:nvPr/>
        </p:nvPicPr>
        <p:blipFill>
          <a:blip r:embed="rId3"/>
          <a:stretch>
            <a:fillRect/>
          </a:stretch>
        </p:blipFill>
        <p:spPr>
          <a:xfrm>
            <a:off x="6096000" y="1685923"/>
            <a:ext cx="6096000" cy="5172076"/>
          </a:xfrm>
          <a:prstGeom prst="rect">
            <a:avLst/>
          </a:prstGeom>
        </p:spPr>
      </p:pic>
    </p:spTree>
    <p:extLst>
      <p:ext uri="{BB962C8B-B14F-4D97-AF65-F5344CB8AC3E}">
        <p14:creationId xmlns:p14="http://schemas.microsoft.com/office/powerpoint/2010/main" val="1802654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D13F-8E0E-481E-ACE0-E20C03FEB18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00478A1-AF69-97F0-233E-FA4FB8EC321F}"/>
              </a:ext>
            </a:extLst>
          </p:cNvPr>
          <p:cNvSpPr>
            <a:spLocks noGrp="1"/>
          </p:cNvSpPr>
          <p:nvPr>
            <p:ph idx="1"/>
          </p:nvPr>
        </p:nvSpPr>
        <p:spPr>
          <a:xfrm>
            <a:off x="838200" y="365125"/>
            <a:ext cx="10515600" cy="6359231"/>
          </a:xfrm>
        </p:spPr>
        <p:txBody>
          <a:bodyPr>
            <a:normAutofit/>
          </a:bodyPr>
          <a:lstStyle/>
          <a:p>
            <a:r>
              <a:rPr lang="en-US" sz="1800" dirty="0">
                <a:latin typeface="Times New Roman" panose="02020603050405020304" pitchFamily="18" charset="0"/>
                <a:cs typeface="Times New Roman" panose="02020603050405020304" pitchFamily="18" charset="0"/>
              </a:rPr>
              <a:t>iii) Square vs Triangle</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Result:-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Circle vs Square: Predicts Circle</a:t>
            </a:r>
          </a:p>
          <a:p>
            <a:pPr marL="0" indent="0">
              <a:buNone/>
            </a:pPr>
            <a:r>
              <a:rPr lang="en-US" sz="1800" dirty="0">
                <a:latin typeface="Times New Roman" panose="02020603050405020304" pitchFamily="18" charset="0"/>
                <a:cs typeface="Times New Roman" panose="02020603050405020304" pitchFamily="18" charset="0"/>
              </a:rPr>
              <a:t>             ii) Circle vs Triangle: Predicts Circle</a:t>
            </a:r>
          </a:p>
          <a:p>
            <a:pPr marL="0" indent="0">
              <a:buNone/>
            </a:pPr>
            <a:r>
              <a:rPr lang="en-US" sz="1800" dirty="0">
                <a:latin typeface="Times New Roman" panose="02020603050405020304" pitchFamily="18" charset="0"/>
                <a:cs typeface="Times New Roman" panose="02020603050405020304" pitchFamily="18" charset="0"/>
              </a:rPr>
              <a:t>            iii) Square vs Triangle: Predicts Square / Predicts Nothing</a:t>
            </a:r>
          </a:p>
          <a:p>
            <a:pPr marL="0" indent="0">
              <a:buNone/>
            </a:pPr>
            <a:r>
              <a:rPr lang="en-US" sz="1800" dirty="0"/>
              <a:t>Here, 2 classifiers that made predictions said Circle, so Circle is the final decision.</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2DDFFCD-9F12-884F-0BD9-629FA90D1B65}"/>
              </a:ext>
            </a:extLst>
          </p:cNvPr>
          <p:cNvPicPr>
            <a:picLocks noChangeAspect="1"/>
          </p:cNvPicPr>
          <p:nvPr/>
        </p:nvPicPr>
        <p:blipFill>
          <a:blip r:embed="rId2"/>
          <a:stretch>
            <a:fillRect/>
          </a:stretch>
        </p:blipFill>
        <p:spPr>
          <a:xfrm>
            <a:off x="1021006" y="681036"/>
            <a:ext cx="6631819" cy="4355198"/>
          </a:xfrm>
          <a:prstGeom prst="rect">
            <a:avLst/>
          </a:prstGeom>
        </p:spPr>
      </p:pic>
    </p:spTree>
    <p:extLst>
      <p:ext uri="{BB962C8B-B14F-4D97-AF65-F5344CB8AC3E}">
        <p14:creationId xmlns:p14="http://schemas.microsoft.com/office/powerpoint/2010/main" val="2421588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F64C-BE63-008C-4CD6-0058C1ADD421}"/>
              </a:ext>
            </a:extLst>
          </p:cNvPr>
          <p:cNvSpPr>
            <a:spLocks noGrp="1"/>
          </p:cNvSpPr>
          <p:nvPr>
            <p:ph type="title"/>
          </p:nvPr>
        </p:nvSpPr>
        <p:spPr>
          <a:xfrm>
            <a:off x="838200" y="1"/>
            <a:ext cx="10515600" cy="681036"/>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C7FDC5A5-7ABA-C737-2BC8-E51A55CE8A92}"/>
              </a:ext>
            </a:extLst>
          </p:cNvPr>
          <p:cNvSpPr>
            <a:spLocks noGrp="1"/>
          </p:cNvSpPr>
          <p:nvPr>
            <p:ph idx="1"/>
          </p:nvPr>
        </p:nvSpPr>
        <p:spPr>
          <a:xfrm>
            <a:off x="838200" y="815926"/>
            <a:ext cx="10515600" cy="6042073"/>
          </a:xfrm>
        </p:spPr>
        <p:txBody>
          <a:bodyPr>
            <a:normAutofit/>
          </a:bodyPr>
          <a:lstStyle/>
          <a:p>
            <a:r>
              <a:rPr lang="en-IN" sz="1800" dirty="0">
                <a:latin typeface="Times New Roman" panose="02020603050405020304" pitchFamily="18" charset="0"/>
                <a:cs typeface="Times New Roman" panose="02020603050405020304" pitchFamily="18" charset="0"/>
              </a:rPr>
              <a:t>Now, lets use </a:t>
            </a:r>
            <a:r>
              <a:rPr lang="en-IN" sz="1800" b="1" dirty="0">
                <a:latin typeface="Times New Roman" panose="02020603050405020304" pitchFamily="18" charset="0"/>
                <a:cs typeface="Times New Roman" panose="02020603050405020304" pitchFamily="18" charset="0"/>
              </a:rPr>
              <a:t>One-versus-Rest (</a:t>
            </a:r>
            <a:r>
              <a:rPr lang="en-IN" sz="1800" b="1" dirty="0" err="1">
                <a:latin typeface="Times New Roman" panose="02020603050405020304" pitchFamily="18" charset="0"/>
                <a:cs typeface="Times New Roman" panose="02020603050405020304" pitchFamily="18" charset="0"/>
              </a:rPr>
              <a:t>OvR</a:t>
            </a:r>
            <a:r>
              <a:rPr lang="en-IN" sz="1800" b="1" dirty="0">
                <a:latin typeface="Times New Roman" panose="02020603050405020304" pitchFamily="18" charset="0"/>
                <a:cs typeface="Times New Roman" panose="02020603050405020304" pitchFamily="18" charset="0"/>
              </a:rPr>
              <a:t>) Approach:-</a:t>
            </a:r>
          </a:p>
          <a:p>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Circle vs Not Circle                                                         ii) Triangle vs Not Triangle</a:t>
            </a:r>
            <a:endParaRPr lang="en-IN" sz="1800" b="1" dirty="0">
              <a:latin typeface="Times New Roman" panose="02020603050405020304" pitchFamily="18" charset="0"/>
              <a:cs typeface="Times New Roman" panose="02020603050405020304" pitchFamily="18" charset="0"/>
            </a:endParaRPr>
          </a:p>
          <a:p>
            <a:endParaRPr lang="en-IN" sz="1800" dirty="0"/>
          </a:p>
        </p:txBody>
      </p:sp>
      <p:pic>
        <p:nvPicPr>
          <p:cNvPr id="5" name="Picture 4">
            <a:extLst>
              <a:ext uri="{FF2B5EF4-FFF2-40B4-BE49-F238E27FC236}">
                <a16:creationId xmlns:a16="http://schemas.microsoft.com/office/drawing/2014/main" id="{E0AF7D46-916C-09D7-42BA-8EAF615759DA}"/>
              </a:ext>
            </a:extLst>
          </p:cNvPr>
          <p:cNvPicPr>
            <a:picLocks noChangeAspect="1"/>
          </p:cNvPicPr>
          <p:nvPr/>
        </p:nvPicPr>
        <p:blipFill>
          <a:blip r:embed="rId2"/>
          <a:stretch>
            <a:fillRect/>
          </a:stretch>
        </p:blipFill>
        <p:spPr>
          <a:xfrm>
            <a:off x="0" y="1627160"/>
            <a:ext cx="5964702" cy="5230839"/>
          </a:xfrm>
          <a:prstGeom prst="rect">
            <a:avLst/>
          </a:prstGeom>
        </p:spPr>
      </p:pic>
      <p:pic>
        <p:nvPicPr>
          <p:cNvPr id="7" name="Picture 6">
            <a:extLst>
              <a:ext uri="{FF2B5EF4-FFF2-40B4-BE49-F238E27FC236}">
                <a16:creationId xmlns:a16="http://schemas.microsoft.com/office/drawing/2014/main" id="{4A985AC2-72C2-2A1E-262E-E0F2B49055CB}"/>
              </a:ext>
            </a:extLst>
          </p:cNvPr>
          <p:cNvPicPr>
            <a:picLocks noChangeAspect="1"/>
          </p:cNvPicPr>
          <p:nvPr/>
        </p:nvPicPr>
        <p:blipFill>
          <a:blip r:embed="rId3"/>
          <a:stretch>
            <a:fillRect/>
          </a:stretch>
        </p:blipFill>
        <p:spPr>
          <a:xfrm>
            <a:off x="5964702" y="1627159"/>
            <a:ext cx="6096000" cy="5230839"/>
          </a:xfrm>
          <a:prstGeom prst="rect">
            <a:avLst/>
          </a:prstGeom>
        </p:spPr>
      </p:pic>
    </p:spTree>
    <p:extLst>
      <p:ext uri="{BB962C8B-B14F-4D97-AF65-F5344CB8AC3E}">
        <p14:creationId xmlns:p14="http://schemas.microsoft.com/office/powerpoint/2010/main" val="3323979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6AD7-F2B2-5D99-A70D-AF58FE2D1BA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99755A4-AA22-14AF-F723-959CF8A7D523}"/>
              </a:ext>
            </a:extLst>
          </p:cNvPr>
          <p:cNvSpPr>
            <a:spLocks noGrp="1"/>
          </p:cNvSpPr>
          <p:nvPr>
            <p:ph idx="1"/>
          </p:nvPr>
        </p:nvSpPr>
        <p:spPr>
          <a:xfrm>
            <a:off x="838200" y="168812"/>
            <a:ext cx="10515600" cy="6324063"/>
          </a:xfrm>
        </p:spPr>
        <p:txBody>
          <a:bodyPr>
            <a:normAutofit fontScale="85000" lnSpcReduction="20000"/>
          </a:bodyPr>
          <a:lstStyle/>
          <a:p>
            <a:r>
              <a:rPr lang="en-US" sz="1800" dirty="0">
                <a:latin typeface="Times New Roman" panose="02020603050405020304" pitchFamily="18" charset="0"/>
                <a:cs typeface="Times New Roman" panose="02020603050405020304" pitchFamily="18" charset="0"/>
              </a:rPr>
              <a:t>iii) Square vs Triangle</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endParaRPr lang="en-US" sz="2100" dirty="0">
              <a:latin typeface="Times New Roman" panose="02020603050405020304" pitchFamily="18" charset="0"/>
              <a:cs typeface="Times New Roman" panose="02020603050405020304" pitchFamily="18" charset="0"/>
            </a:endParaRPr>
          </a:p>
          <a:p>
            <a:pPr marL="0" indent="0">
              <a:buNone/>
            </a:pPr>
            <a:r>
              <a:rPr lang="en-US" sz="2100" dirty="0">
                <a:latin typeface="Times New Roman" panose="02020603050405020304" pitchFamily="18" charset="0"/>
                <a:cs typeface="Times New Roman" panose="02020603050405020304" pitchFamily="18" charset="0"/>
              </a:rPr>
              <a:t>Result:- </a:t>
            </a:r>
            <a:r>
              <a:rPr lang="en-US" sz="2100" dirty="0" err="1">
                <a:latin typeface="Times New Roman" panose="02020603050405020304" pitchFamily="18" charset="0"/>
                <a:cs typeface="Times New Roman" panose="02020603050405020304" pitchFamily="18" charset="0"/>
              </a:rPr>
              <a:t>i</a:t>
            </a:r>
            <a:r>
              <a:rPr lang="en-US" sz="2100" dirty="0">
                <a:latin typeface="Times New Roman" panose="02020603050405020304" pitchFamily="18" charset="0"/>
                <a:cs typeface="Times New Roman" panose="02020603050405020304" pitchFamily="18" charset="0"/>
              </a:rPr>
              <a:t>) Circle vs Not Circle: Predicts “Circle”, high confidence that the data point is Circle.</a:t>
            </a:r>
            <a:r>
              <a:rPr lang="en-US" sz="1600" dirty="0"/>
              <a:t> </a:t>
            </a:r>
          </a:p>
          <a:p>
            <a:pPr marL="0" indent="0">
              <a:buNone/>
            </a:pPr>
            <a:r>
              <a:rPr lang="en-US" sz="1600" dirty="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ii) Triangle vs Not Triangle: Predicts “Not Triangle”, high confidence that the data point is Not Triangle.</a:t>
            </a:r>
          </a:p>
          <a:p>
            <a:pPr marL="0" indent="0">
              <a:buNone/>
            </a:pPr>
            <a:r>
              <a:rPr lang="en-US" sz="2100" dirty="0">
                <a:latin typeface="Times New Roman" panose="02020603050405020304" pitchFamily="18" charset="0"/>
                <a:cs typeface="Times New Roman" panose="02020603050405020304" pitchFamily="18" charset="0"/>
              </a:rPr>
              <a:t>            iii) Square vs Not Square: Predicts “Not Square”, high confidence that the data point is Not Square.</a:t>
            </a:r>
          </a:p>
          <a:p>
            <a:pPr marL="0" indent="0">
              <a:buNone/>
            </a:pPr>
            <a:endParaRPr lang="en-US" sz="2100" dirty="0"/>
          </a:p>
          <a:p>
            <a:pPr marL="0" indent="0">
              <a:buNone/>
            </a:pPr>
            <a:r>
              <a:rPr lang="en-US" sz="2100" dirty="0"/>
              <a:t>So, “Circle” is the final decision.</a:t>
            </a:r>
          </a:p>
          <a:p>
            <a:endParaRPr lang="en-US" dirty="0"/>
          </a:p>
          <a:p>
            <a:endParaRPr lang="en-IN" dirty="0"/>
          </a:p>
        </p:txBody>
      </p:sp>
      <p:pic>
        <p:nvPicPr>
          <p:cNvPr id="5" name="Picture 4">
            <a:extLst>
              <a:ext uri="{FF2B5EF4-FFF2-40B4-BE49-F238E27FC236}">
                <a16:creationId xmlns:a16="http://schemas.microsoft.com/office/drawing/2014/main" id="{0851FF32-D336-6B70-0A37-23613102E80F}"/>
              </a:ext>
            </a:extLst>
          </p:cNvPr>
          <p:cNvPicPr>
            <a:picLocks noChangeAspect="1"/>
          </p:cNvPicPr>
          <p:nvPr/>
        </p:nvPicPr>
        <p:blipFill>
          <a:blip r:embed="rId2"/>
          <a:stretch>
            <a:fillRect/>
          </a:stretch>
        </p:blipFill>
        <p:spPr>
          <a:xfrm>
            <a:off x="838200" y="521469"/>
            <a:ext cx="8840372" cy="4191208"/>
          </a:xfrm>
          <a:prstGeom prst="rect">
            <a:avLst/>
          </a:prstGeom>
        </p:spPr>
      </p:pic>
    </p:spTree>
    <p:extLst>
      <p:ext uri="{BB962C8B-B14F-4D97-AF65-F5344CB8AC3E}">
        <p14:creationId xmlns:p14="http://schemas.microsoft.com/office/powerpoint/2010/main" val="798134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8394-5F39-F540-E929-0EE0BB85BAB1}"/>
              </a:ext>
            </a:extLst>
          </p:cNvPr>
          <p:cNvSpPr>
            <a:spLocks noGrp="1"/>
          </p:cNvSpPr>
          <p:nvPr>
            <p:ph type="title"/>
          </p:nvPr>
        </p:nvSpPr>
        <p:spPr>
          <a:xfrm>
            <a:off x="838200" y="1"/>
            <a:ext cx="10515600" cy="681036"/>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96909DD6-68AB-EC46-5AB3-FD73D870007F}"/>
              </a:ext>
            </a:extLst>
          </p:cNvPr>
          <p:cNvSpPr>
            <a:spLocks noGrp="1"/>
          </p:cNvSpPr>
          <p:nvPr>
            <p:ph idx="1"/>
          </p:nvPr>
        </p:nvSpPr>
        <p:spPr>
          <a:xfrm>
            <a:off x="838200" y="858129"/>
            <a:ext cx="10515600" cy="5318834"/>
          </a:xfrm>
        </p:spPr>
        <p:txBody>
          <a:bodyPr>
            <a:normAutofit/>
          </a:bodyPr>
          <a:lstStyle/>
          <a:p>
            <a:r>
              <a:rPr lang="en-US" sz="1800" b="1" dirty="0">
                <a:latin typeface="Times New Roman" panose="02020603050405020304" pitchFamily="18" charset="0"/>
                <a:cs typeface="Times New Roman" panose="02020603050405020304" pitchFamily="18" charset="0"/>
              </a:rPr>
              <a:t>Maximal Margin Hyperplane:-</a:t>
            </a:r>
          </a:p>
          <a:p>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28CA663-FE95-CACD-D67B-ACFA2ED0E0F7}"/>
              </a:ext>
            </a:extLst>
          </p:cNvPr>
          <p:cNvPicPr>
            <a:picLocks noChangeAspect="1"/>
          </p:cNvPicPr>
          <p:nvPr/>
        </p:nvPicPr>
        <p:blipFill>
          <a:blip r:embed="rId2"/>
          <a:stretch>
            <a:fillRect/>
          </a:stretch>
        </p:blipFill>
        <p:spPr>
          <a:xfrm>
            <a:off x="0" y="1237957"/>
            <a:ext cx="12192000" cy="5620043"/>
          </a:xfrm>
          <a:prstGeom prst="rect">
            <a:avLst/>
          </a:prstGeom>
        </p:spPr>
      </p:pic>
    </p:spTree>
    <p:extLst>
      <p:ext uri="{BB962C8B-B14F-4D97-AF65-F5344CB8AC3E}">
        <p14:creationId xmlns:p14="http://schemas.microsoft.com/office/powerpoint/2010/main" val="2454841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16B5-30E9-BA68-4006-465C4751D43E}"/>
              </a:ext>
            </a:extLst>
          </p:cNvPr>
          <p:cNvSpPr>
            <a:spLocks noGrp="1"/>
          </p:cNvSpPr>
          <p:nvPr>
            <p:ph type="title"/>
          </p:nvPr>
        </p:nvSpPr>
        <p:spPr>
          <a:xfrm>
            <a:off x="838200" y="1"/>
            <a:ext cx="10515600" cy="681036"/>
          </a:xfrm>
        </p:spPr>
        <p:txBody>
          <a:bodyPr>
            <a:normAutofit/>
          </a:bodyPr>
          <a:lstStyle/>
          <a:p>
            <a:r>
              <a:rPr lang="en-US" sz="2800" b="1" dirty="0">
                <a:latin typeface="Times New Roman" panose="02020603050405020304" pitchFamily="18" charset="0"/>
                <a:cs typeface="Times New Roman" panose="02020603050405020304" pitchFamily="18" charset="0"/>
              </a:rPr>
              <a:t>Support Vector Machines (Supervised-Classification):-</a:t>
            </a:r>
            <a:endParaRPr lang="en-IN" sz="2800" dirty="0"/>
          </a:p>
        </p:txBody>
      </p:sp>
      <p:sp>
        <p:nvSpPr>
          <p:cNvPr id="3" name="Content Placeholder 2">
            <a:extLst>
              <a:ext uri="{FF2B5EF4-FFF2-40B4-BE49-F238E27FC236}">
                <a16:creationId xmlns:a16="http://schemas.microsoft.com/office/drawing/2014/main" id="{16D8EED1-C7BE-EFDA-8FFE-8A3117E7704A}"/>
              </a:ext>
            </a:extLst>
          </p:cNvPr>
          <p:cNvSpPr>
            <a:spLocks noGrp="1"/>
          </p:cNvSpPr>
          <p:nvPr>
            <p:ph idx="1"/>
          </p:nvPr>
        </p:nvSpPr>
        <p:spPr>
          <a:xfrm>
            <a:off x="838200" y="681037"/>
            <a:ext cx="10515600" cy="5495926"/>
          </a:xfrm>
        </p:spPr>
        <p:txBody>
          <a:bodyPr>
            <a:normAutofit/>
          </a:bodyPr>
          <a:lstStyle/>
          <a:p>
            <a:r>
              <a:rPr lang="en-US" sz="2000" dirty="0">
                <a:latin typeface="Times New Roman" panose="02020603050405020304" pitchFamily="18" charset="0"/>
                <a:cs typeface="Times New Roman" panose="02020603050405020304" pitchFamily="18" charset="0"/>
              </a:rPr>
              <a:t>Non – Linear SVM &amp; Kernel Function-</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B84844-D173-A7AC-82D2-6C162FFC7C9C}"/>
              </a:ext>
            </a:extLst>
          </p:cNvPr>
          <p:cNvPicPr>
            <a:picLocks noChangeAspect="1"/>
          </p:cNvPicPr>
          <p:nvPr/>
        </p:nvPicPr>
        <p:blipFill>
          <a:blip r:embed="rId2"/>
          <a:stretch>
            <a:fillRect/>
          </a:stretch>
        </p:blipFill>
        <p:spPr>
          <a:xfrm>
            <a:off x="1100137" y="1362073"/>
            <a:ext cx="9991725" cy="4814890"/>
          </a:xfrm>
          <a:prstGeom prst="rect">
            <a:avLst/>
          </a:prstGeom>
        </p:spPr>
      </p:pic>
    </p:spTree>
    <p:extLst>
      <p:ext uri="{BB962C8B-B14F-4D97-AF65-F5344CB8AC3E}">
        <p14:creationId xmlns:p14="http://schemas.microsoft.com/office/powerpoint/2010/main" val="1757768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5314-F161-74FC-1454-0E1714E613B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0681DA7-47CC-FB76-6608-14766DDBC900}"/>
              </a:ext>
            </a:extLst>
          </p:cNvPr>
          <p:cNvSpPr>
            <a:spLocks noGrp="1"/>
          </p:cNvSpPr>
          <p:nvPr>
            <p:ph idx="1"/>
          </p:nvPr>
        </p:nvSpPr>
        <p:spPr>
          <a:xfrm>
            <a:off x="838200" y="365125"/>
            <a:ext cx="10515600" cy="5811838"/>
          </a:xfrm>
        </p:spPr>
        <p:txBody>
          <a:bodyPr/>
          <a:lstStyle/>
          <a:p>
            <a:r>
              <a:rPr lang="en-US" sz="1800" dirty="0">
                <a:latin typeface="Times New Roman" panose="02020603050405020304" pitchFamily="18" charset="0"/>
                <a:cs typeface="Times New Roman" panose="02020603050405020304" pitchFamily="18" charset="0"/>
              </a:rPr>
              <a:t>Non – Linear SVM &amp; Kernel Function-</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picture shown as known as “misclassification”, here we cannot use a </a:t>
            </a:r>
            <a:r>
              <a:rPr lang="en-US" sz="1800" dirty="0" err="1">
                <a:latin typeface="Times New Roman" panose="02020603050405020304" pitchFamily="18" charset="0"/>
                <a:cs typeface="Times New Roman" panose="02020603050405020304" pitchFamily="18" charset="0"/>
              </a:rPr>
              <a:t>straightline</a:t>
            </a:r>
            <a:r>
              <a:rPr lang="en-US" sz="1800" dirty="0">
                <a:latin typeface="Times New Roman" panose="02020603050405020304" pitchFamily="18" charset="0"/>
                <a:cs typeface="Times New Roman" panose="02020603050405020304" pitchFamily="18" charset="0"/>
              </a:rPr>
              <a:t> </a:t>
            </a:r>
            <a:r>
              <a:rPr lang="en-IN" sz="1800" dirty="0"/>
              <a:t>or hyperplane</a:t>
            </a:r>
            <a:r>
              <a:rPr lang="en-US" sz="1800" dirty="0">
                <a:latin typeface="Times New Roman" panose="02020603050405020304" pitchFamily="18" charset="0"/>
                <a:cs typeface="Times New Roman" panose="02020603050405020304" pitchFamily="18" charset="0"/>
              </a:rPr>
              <a:t> to classify circles and stars. Here we have to use non-linear </a:t>
            </a:r>
            <a:r>
              <a:rPr lang="en-US" sz="1800" dirty="0" err="1">
                <a:latin typeface="Times New Roman" panose="02020603050405020304" pitchFamily="18" charset="0"/>
                <a:cs typeface="Times New Roman" panose="02020603050405020304" pitchFamily="18" charset="0"/>
              </a:rPr>
              <a:t>svm</a:t>
            </a:r>
            <a:r>
              <a:rPr lang="en-US" sz="1800" dirty="0">
                <a:latin typeface="Times New Roman" panose="02020603050405020304" pitchFamily="18" charset="0"/>
                <a:cs typeface="Times New Roman" panose="02020603050405020304" pitchFamily="18" charset="0"/>
              </a:rPr>
              <a:t> technique. In Linear SVM, we use straight line </a:t>
            </a:r>
            <a:r>
              <a:rPr lang="en-IN" sz="1800" dirty="0"/>
              <a:t>or hyperplane</a:t>
            </a:r>
            <a:r>
              <a:rPr lang="en-US" sz="1800" dirty="0">
                <a:latin typeface="Times New Roman" panose="02020603050405020304" pitchFamily="18" charset="0"/>
                <a:cs typeface="Times New Roman" panose="02020603050405020304" pitchFamily="18" charset="0"/>
              </a:rPr>
              <a:t>, in non-linear </a:t>
            </a:r>
            <a:r>
              <a:rPr lang="en-US" sz="1800" dirty="0" err="1">
                <a:latin typeface="Times New Roman" panose="02020603050405020304" pitchFamily="18" charset="0"/>
                <a:cs typeface="Times New Roman" panose="02020603050405020304" pitchFamily="18" charset="0"/>
              </a:rPr>
              <a:t>svm</a:t>
            </a:r>
            <a:r>
              <a:rPr lang="en-US" sz="1800" dirty="0">
                <a:latin typeface="Times New Roman" panose="02020603050405020304" pitchFamily="18" charset="0"/>
                <a:cs typeface="Times New Roman" panose="02020603050405020304" pitchFamily="18" charset="0"/>
              </a:rPr>
              <a:t>, we use kernel trick. </a:t>
            </a: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FAC3AD0-D02A-B309-DB46-95A60CCBB063}"/>
              </a:ext>
            </a:extLst>
          </p:cNvPr>
          <p:cNvPicPr>
            <a:picLocks noChangeAspect="1"/>
          </p:cNvPicPr>
          <p:nvPr/>
        </p:nvPicPr>
        <p:blipFill>
          <a:blip r:embed="rId2"/>
          <a:stretch>
            <a:fillRect/>
          </a:stretch>
        </p:blipFill>
        <p:spPr>
          <a:xfrm>
            <a:off x="838200" y="1027905"/>
            <a:ext cx="5421923" cy="3698839"/>
          </a:xfrm>
          <a:prstGeom prst="rect">
            <a:avLst/>
          </a:prstGeom>
        </p:spPr>
      </p:pic>
    </p:spTree>
    <p:extLst>
      <p:ext uri="{BB962C8B-B14F-4D97-AF65-F5344CB8AC3E}">
        <p14:creationId xmlns:p14="http://schemas.microsoft.com/office/powerpoint/2010/main" val="490266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7743-C703-9588-2215-190ADBA493B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8676DF9-820B-ED59-8E20-E31AD16FC03D}"/>
              </a:ext>
            </a:extLst>
          </p:cNvPr>
          <p:cNvSpPr>
            <a:spLocks noGrp="1"/>
          </p:cNvSpPr>
          <p:nvPr>
            <p:ph idx="1"/>
          </p:nvPr>
        </p:nvSpPr>
        <p:spPr>
          <a:xfrm>
            <a:off x="838200" y="365125"/>
            <a:ext cx="10515600" cy="5811838"/>
          </a:xfrm>
        </p:spPr>
        <p:txBody>
          <a:bodyPr/>
          <a:lstStyle/>
          <a:p>
            <a:r>
              <a:rPr lang="en-US" sz="1800" dirty="0">
                <a:latin typeface="Times New Roman" panose="02020603050405020304" pitchFamily="18" charset="0"/>
                <a:cs typeface="Times New Roman" panose="02020603050405020304" pitchFamily="18" charset="0"/>
              </a:rPr>
              <a:t>Non – Linear SVM &amp; Kernel Function-</a:t>
            </a:r>
          </a:p>
          <a:p>
            <a:r>
              <a:rPr lang="en-US" sz="1800" dirty="0">
                <a:latin typeface="Times New Roman" panose="02020603050405020304" pitchFamily="18" charset="0"/>
                <a:cs typeface="Times New Roman" panose="02020603050405020304" pitchFamily="18" charset="0"/>
              </a:rPr>
              <a:t>Kernel function takes the low </a:t>
            </a:r>
            <a:r>
              <a:rPr lang="en-US" sz="1800" dirty="0" err="1">
                <a:latin typeface="Times New Roman" panose="02020603050405020304" pitchFamily="18" charset="0"/>
                <a:cs typeface="Times New Roman" panose="02020603050405020304" pitchFamily="18" charset="0"/>
              </a:rPr>
              <a:t>dimentional</a:t>
            </a:r>
            <a:r>
              <a:rPr lang="en-US" sz="1800" dirty="0">
                <a:latin typeface="Times New Roman" panose="02020603050405020304" pitchFamily="18" charset="0"/>
                <a:cs typeface="Times New Roman" panose="02020603050405020304" pitchFamily="18" charset="0"/>
              </a:rPr>
              <a:t> feature space to higher </a:t>
            </a:r>
            <a:r>
              <a:rPr lang="en-US" sz="1800" dirty="0" err="1">
                <a:latin typeface="Times New Roman" panose="02020603050405020304" pitchFamily="18" charset="0"/>
                <a:cs typeface="Times New Roman" panose="02020603050405020304" pitchFamily="18" charset="0"/>
              </a:rPr>
              <a:t>dimentional</a:t>
            </a:r>
            <a:r>
              <a:rPr lang="en-US" sz="1800" dirty="0">
                <a:latin typeface="Times New Roman" panose="02020603050405020304" pitchFamily="18" charset="0"/>
                <a:cs typeface="Times New Roman" panose="02020603050405020304" pitchFamily="18" charset="0"/>
              </a:rPr>
              <a:t> feature space. Once the data is mapped into this higher-dimensional space using the kernel function, the SVM algorithm finds a hyperplane that can separate the classes.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5C61133-F4E1-958E-BFA9-BB4593E5605E}"/>
              </a:ext>
            </a:extLst>
          </p:cNvPr>
          <p:cNvPicPr>
            <a:picLocks noChangeAspect="1"/>
          </p:cNvPicPr>
          <p:nvPr/>
        </p:nvPicPr>
        <p:blipFill>
          <a:blip r:embed="rId2"/>
          <a:stretch>
            <a:fillRect/>
          </a:stretch>
        </p:blipFill>
        <p:spPr>
          <a:xfrm>
            <a:off x="964589" y="1690688"/>
            <a:ext cx="10544175" cy="4867275"/>
          </a:xfrm>
          <a:prstGeom prst="rect">
            <a:avLst/>
          </a:prstGeom>
        </p:spPr>
      </p:pic>
    </p:spTree>
    <p:extLst>
      <p:ext uri="{BB962C8B-B14F-4D97-AF65-F5344CB8AC3E}">
        <p14:creationId xmlns:p14="http://schemas.microsoft.com/office/powerpoint/2010/main" val="240312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59533-B3E0-0C8D-3F65-773FB63A62B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86D496C-350D-FC38-91AA-CCA23F98CD45}"/>
              </a:ext>
            </a:extLst>
          </p:cNvPr>
          <p:cNvPicPr>
            <a:picLocks noGrp="1" noChangeAspect="1"/>
          </p:cNvPicPr>
          <p:nvPr>
            <p:ph idx="1"/>
          </p:nvPr>
        </p:nvPicPr>
        <p:blipFill>
          <a:blip r:embed="rId2"/>
          <a:stretch>
            <a:fillRect/>
          </a:stretch>
        </p:blipFill>
        <p:spPr>
          <a:xfrm>
            <a:off x="534572" y="154745"/>
            <a:ext cx="11324493" cy="6338130"/>
          </a:xfrm>
        </p:spPr>
      </p:pic>
    </p:spTree>
    <p:extLst>
      <p:ext uri="{BB962C8B-B14F-4D97-AF65-F5344CB8AC3E}">
        <p14:creationId xmlns:p14="http://schemas.microsoft.com/office/powerpoint/2010/main" val="3687148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83A7-A987-C606-74CB-EF2EC1D7C649}"/>
              </a:ext>
            </a:extLst>
          </p:cNvPr>
          <p:cNvSpPr>
            <a:spLocks noGrp="1"/>
          </p:cNvSpPr>
          <p:nvPr>
            <p:ph type="title"/>
          </p:nvPr>
        </p:nvSpPr>
        <p:spPr>
          <a:xfrm>
            <a:off x="838200" y="1"/>
            <a:ext cx="10515600" cy="681036"/>
          </a:xfrm>
        </p:spPr>
        <p:txBody>
          <a:bodyPr>
            <a:normAutofit/>
          </a:bodyPr>
          <a:lstStyle/>
          <a:p>
            <a:r>
              <a:rPr lang="en-IN" sz="2800" b="1" i="0" dirty="0">
                <a:solidFill>
                  <a:srgbClr val="001D35"/>
                </a:solidFill>
                <a:effectLst/>
                <a:latin typeface="Times New Roman" panose="02020603050405020304" pitchFamily="18" charset="0"/>
                <a:cs typeface="Times New Roman" panose="02020603050405020304" pitchFamily="18" charset="0"/>
              </a:rPr>
              <a:t>Logistic regression </a:t>
            </a:r>
            <a:r>
              <a:rPr lang="en-US" sz="2800" b="1" dirty="0">
                <a:latin typeface="Times New Roman" panose="02020603050405020304" pitchFamily="18" charset="0"/>
                <a:cs typeface="Times New Roman" panose="02020603050405020304" pitchFamily="18" charset="0"/>
              </a:rPr>
              <a:t>(Supervised-Classification):-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0D3F00-6604-D467-8667-C5E60BE7FA9C}"/>
              </a:ext>
            </a:extLst>
          </p:cNvPr>
          <p:cNvSpPr>
            <a:spLocks noGrp="1"/>
          </p:cNvSpPr>
          <p:nvPr>
            <p:ph idx="1"/>
          </p:nvPr>
        </p:nvSpPr>
        <p:spPr>
          <a:xfrm>
            <a:off x="838200" y="681037"/>
            <a:ext cx="10515600" cy="5495926"/>
          </a:xfrm>
        </p:spPr>
        <p:txBody>
          <a:bodyPr/>
          <a:lstStyle/>
          <a:p>
            <a:endParaRPr lang="en-US" dirty="0"/>
          </a:p>
          <a:p>
            <a:endParaRPr lang="en-IN" dirty="0"/>
          </a:p>
        </p:txBody>
      </p:sp>
      <p:pic>
        <p:nvPicPr>
          <p:cNvPr id="5" name="Picture 4">
            <a:extLst>
              <a:ext uri="{FF2B5EF4-FFF2-40B4-BE49-F238E27FC236}">
                <a16:creationId xmlns:a16="http://schemas.microsoft.com/office/drawing/2014/main" id="{ED639358-43AA-7247-50DE-E47C2B1EA8C3}"/>
              </a:ext>
            </a:extLst>
          </p:cNvPr>
          <p:cNvPicPr>
            <a:picLocks noChangeAspect="1"/>
          </p:cNvPicPr>
          <p:nvPr/>
        </p:nvPicPr>
        <p:blipFill>
          <a:blip r:embed="rId2"/>
          <a:stretch>
            <a:fillRect/>
          </a:stretch>
        </p:blipFill>
        <p:spPr>
          <a:xfrm>
            <a:off x="562708" y="681037"/>
            <a:ext cx="10995879" cy="6057388"/>
          </a:xfrm>
          <a:prstGeom prst="rect">
            <a:avLst/>
          </a:prstGeom>
        </p:spPr>
      </p:pic>
    </p:spTree>
    <p:extLst>
      <p:ext uri="{BB962C8B-B14F-4D97-AF65-F5344CB8AC3E}">
        <p14:creationId xmlns:p14="http://schemas.microsoft.com/office/powerpoint/2010/main" val="2860099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3A33-B622-FEC1-42EA-2B741EAF4149}"/>
              </a:ext>
            </a:extLst>
          </p:cNvPr>
          <p:cNvSpPr>
            <a:spLocks noGrp="1"/>
          </p:cNvSpPr>
          <p:nvPr>
            <p:ph type="title"/>
          </p:nvPr>
        </p:nvSpPr>
        <p:spPr>
          <a:xfrm>
            <a:off x="838200" y="1"/>
            <a:ext cx="10515600" cy="681036"/>
          </a:xfrm>
        </p:spPr>
        <p:txBody>
          <a:bodyPr>
            <a:normAutofit/>
          </a:bodyPr>
          <a:lstStyle/>
          <a:p>
            <a:r>
              <a:rPr lang="en-IN" sz="2800" b="1" i="0" dirty="0">
                <a:effectLst/>
                <a:latin typeface="Times New Roman" panose="02020603050405020304" pitchFamily="18" charset="0"/>
                <a:cs typeface="Times New Roman" panose="02020603050405020304" pitchFamily="18" charset="0"/>
              </a:rPr>
              <a:t>Logistic regression </a:t>
            </a:r>
            <a:r>
              <a:rPr lang="en-US" sz="2800" b="1" dirty="0">
                <a:latin typeface="Times New Roman" panose="02020603050405020304" pitchFamily="18" charset="0"/>
                <a:cs typeface="Times New Roman" panose="02020603050405020304" pitchFamily="18" charset="0"/>
              </a:rPr>
              <a:t>(Supervised-Classification):-</a:t>
            </a:r>
            <a:endParaRPr lang="en-IN" sz="2800" dirty="0"/>
          </a:p>
        </p:txBody>
      </p:sp>
      <p:sp>
        <p:nvSpPr>
          <p:cNvPr id="3" name="Content Placeholder 2">
            <a:extLst>
              <a:ext uri="{FF2B5EF4-FFF2-40B4-BE49-F238E27FC236}">
                <a16:creationId xmlns:a16="http://schemas.microsoft.com/office/drawing/2014/main" id="{456F6D09-B3B5-BEF7-F025-8C16253F0452}"/>
              </a:ext>
            </a:extLst>
          </p:cNvPr>
          <p:cNvSpPr>
            <a:spLocks noGrp="1"/>
          </p:cNvSpPr>
          <p:nvPr>
            <p:ph idx="1"/>
          </p:nvPr>
        </p:nvSpPr>
        <p:spPr>
          <a:xfrm>
            <a:off x="838200" y="681037"/>
            <a:ext cx="10515600" cy="5495926"/>
          </a:xfrm>
        </p:spPr>
        <p:txBody>
          <a:bodyPr>
            <a:normAutofit lnSpcReduction="10000"/>
          </a:bodyPr>
          <a:lstStyle/>
          <a:p>
            <a:pPr marL="0" indent="0">
              <a:buNone/>
            </a:pPr>
            <a:r>
              <a:rPr lang="en-US" sz="1900" dirty="0">
                <a:latin typeface="Times New Roman" panose="02020603050405020304" pitchFamily="18" charset="0"/>
                <a:cs typeface="Times New Roman" panose="02020603050405020304" pitchFamily="18" charset="0"/>
              </a:rPr>
              <a:t>Remember that linear regression requires that the dependent variable, the one we put on the y-axis, should have a continuous scale.</a:t>
            </a:r>
          </a:p>
          <a:p>
            <a:pPr marL="0" indent="0">
              <a:buNone/>
            </a:pPr>
            <a:r>
              <a:rPr lang="en-US" sz="1900" dirty="0">
                <a:latin typeface="Times New Roman" panose="02020603050405020304" pitchFamily="18" charset="0"/>
                <a:cs typeface="Times New Roman" panose="02020603050405020304" pitchFamily="18" charset="0"/>
              </a:rPr>
              <a:t>The equation of Linear Regression is Y=b0+b1X</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In this diagram, as shown, we have collected eight individuals at different ages and measured their PSA levels.</a:t>
            </a:r>
          </a:p>
          <a:p>
            <a:endParaRPr lang="en-IN" dirty="0"/>
          </a:p>
        </p:txBody>
      </p:sp>
      <p:pic>
        <p:nvPicPr>
          <p:cNvPr id="5" name="Picture 4">
            <a:extLst>
              <a:ext uri="{FF2B5EF4-FFF2-40B4-BE49-F238E27FC236}">
                <a16:creationId xmlns:a16="http://schemas.microsoft.com/office/drawing/2014/main" id="{13335549-E90E-AF4E-40B3-15D8249A3816}"/>
              </a:ext>
            </a:extLst>
          </p:cNvPr>
          <p:cNvPicPr>
            <a:picLocks noChangeAspect="1"/>
          </p:cNvPicPr>
          <p:nvPr/>
        </p:nvPicPr>
        <p:blipFill rotWithShape="1">
          <a:blip r:embed="rId2"/>
          <a:srcRect r="16423" b="18474"/>
          <a:stretch/>
        </p:blipFill>
        <p:spPr>
          <a:xfrm>
            <a:off x="838200" y="1589649"/>
            <a:ext cx="8136988" cy="3727939"/>
          </a:xfrm>
          <a:prstGeom prst="rect">
            <a:avLst/>
          </a:prstGeom>
        </p:spPr>
      </p:pic>
    </p:spTree>
    <p:extLst>
      <p:ext uri="{BB962C8B-B14F-4D97-AF65-F5344CB8AC3E}">
        <p14:creationId xmlns:p14="http://schemas.microsoft.com/office/powerpoint/2010/main" val="578051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B2A2-4ACA-8C14-15BC-4B24C32C5C5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0C60F61-209C-6ADF-730B-44BA3A15DBB9}"/>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This person is 82 years old, and has a PSA concentration of about 3.4 Mg/L.</a:t>
            </a: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959098-615C-4234-6004-48582C4C279E}"/>
              </a:ext>
            </a:extLst>
          </p:cNvPr>
          <p:cNvPicPr>
            <a:picLocks noChangeAspect="1"/>
          </p:cNvPicPr>
          <p:nvPr/>
        </p:nvPicPr>
        <p:blipFill>
          <a:blip r:embed="rId2"/>
          <a:stretch>
            <a:fillRect/>
          </a:stretch>
        </p:blipFill>
        <p:spPr>
          <a:xfrm>
            <a:off x="1055077" y="998806"/>
            <a:ext cx="6625883" cy="5331656"/>
          </a:xfrm>
          <a:prstGeom prst="rect">
            <a:avLst/>
          </a:prstGeom>
        </p:spPr>
      </p:pic>
    </p:spTree>
    <p:extLst>
      <p:ext uri="{BB962C8B-B14F-4D97-AF65-F5344CB8AC3E}">
        <p14:creationId xmlns:p14="http://schemas.microsoft.com/office/powerpoint/2010/main" val="3942937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D0C1-CC6D-90F1-D780-FEBECB238E5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A4C8574-F505-3363-05F6-00523DA0064A}"/>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By fitting the linear regression model to the data, we can estimate the parameters; </a:t>
            </a:r>
            <a:r>
              <a:rPr lang="en-US" sz="1800" dirty="0" err="1">
                <a:latin typeface="Times New Roman" panose="02020603050405020304" pitchFamily="18" charset="0"/>
                <a:cs typeface="Times New Roman" panose="02020603050405020304" pitchFamily="18" charset="0"/>
              </a:rPr>
              <a:t>bo</a:t>
            </a:r>
            <a:r>
              <a:rPr lang="en-US" sz="1800" dirty="0">
                <a:latin typeface="Times New Roman" panose="02020603050405020304" pitchFamily="18" charset="0"/>
                <a:cs typeface="Times New Roman" panose="02020603050405020304" pitchFamily="18" charset="0"/>
              </a:rPr>
              <a:t> is the intercept, and b1 is the slope.</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9B123A-23C1-58F1-51CB-159754E76EB1}"/>
              </a:ext>
            </a:extLst>
          </p:cNvPr>
          <p:cNvPicPr>
            <a:picLocks noChangeAspect="1"/>
          </p:cNvPicPr>
          <p:nvPr/>
        </p:nvPicPr>
        <p:blipFill>
          <a:blip r:embed="rId2"/>
          <a:stretch>
            <a:fillRect/>
          </a:stretch>
        </p:blipFill>
        <p:spPr>
          <a:xfrm>
            <a:off x="838200" y="1027905"/>
            <a:ext cx="6462932" cy="5464970"/>
          </a:xfrm>
          <a:prstGeom prst="rect">
            <a:avLst/>
          </a:prstGeom>
        </p:spPr>
      </p:pic>
    </p:spTree>
    <p:extLst>
      <p:ext uri="{BB962C8B-B14F-4D97-AF65-F5344CB8AC3E}">
        <p14:creationId xmlns:p14="http://schemas.microsoft.com/office/powerpoint/2010/main" val="1036070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C81C-D05B-78AF-5E58-85F561A07E2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35E32E8-C84E-E0A6-5205-825F1EE0C728}"/>
              </a:ext>
            </a:extLst>
          </p:cNvPr>
          <p:cNvPicPr>
            <a:picLocks noGrp="1" noChangeAspect="1"/>
          </p:cNvPicPr>
          <p:nvPr>
            <p:ph idx="1"/>
          </p:nvPr>
        </p:nvPicPr>
        <p:blipFill>
          <a:blip r:embed="rId2"/>
          <a:stretch>
            <a:fillRect/>
          </a:stretch>
        </p:blipFill>
        <p:spPr>
          <a:xfrm>
            <a:off x="1" y="16633"/>
            <a:ext cx="5104202" cy="3429000"/>
          </a:xfrm>
        </p:spPr>
      </p:pic>
      <p:pic>
        <p:nvPicPr>
          <p:cNvPr id="7" name="Picture 6">
            <a:extLst>
              <a:ext uri="{FF2B5EF4-FFF2-40B4-BE49-F238E27FC236}">
                <a16:creationId xmlns:a16="http://schemas.microsoft.com/office/drawing/2014/main" id="{5CBC2AF4-55C7-3B5A-A205-1CD1B10805DB}"/>
              </a:ext>
            </a:extLst>
          </p:cNvPr>
          <p:cNvPicPr>
            <a:picLocks noChangeAspect="1"/>
          </p:cNvPicPr>
          <p:nvPr/>
        </p:nvPicPr>
        <p:blipFill>
          <a:blip r:embed="rId3"/>
          <a:stretch>
            <a:fillRect/>
          </a:stretch>
        </p:blipFill>
        <p:spPr>
          <a:xfrm>
            <a:off x="6096000" y="39018"/>
            <a:ext cx="6095999" cy="3429000"/>
          </a:xfrm>
          <a:prstGeom prst="rect">
            <a:avLst/>
          </a:prstGeom>
        </p:spPr>
      </p:pic>
      <p:pic>
        <p:nvPicPr>
          <p:cNvPr id="9" name="Picture 8">
            <a:extLst>
              <a:ext uri="{FF2B5EF4-FFF2-40B4-BE49-F238E27FC236}">
                <a16:creationId xmlns:a16="http://schemas.microsoft.com/office/drawing/2014/main" id="{3D0A3128-60F9-8B2E-661A-91E98DFF8414}"/>
              </a:ext>
            </a:extLst>
          </p:cNvPr>
          <p:cNvPicPr>
            <a:picLocks noChangeAspect="1"/>
          </p:cNvPicPr>
          <p:nvPr/>
        </p:nvPicPr>
        <p:blipFill>
          <a:blip r:embed="rId4"/>
          <a:stretch>
            <a:fillRect/>
          </a:stretch>
        </p:blipFill>
        <p:spPr>
          <a:xfrm>
            <a:off x="3009387" y="3573195"/>
            <a:ext cx="6226280" cy="3284806"/>
          </a:xfrm>
          <a:prstGeom prst="rect">
            <a:avLst/>
          </a:prstGeom>
        </p:spPr>
      </p:pic>
    </p:spTree>
    <p:extLst>
      <p:ext uri="{BB962C8B-B14F-4D97-AF65-F5344CB8AC3E}">
        <p14:creationId xmlns:p14="http://schemas.microsoft.com/office/powerpoint/2010/main" val="122570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1D0D-3144-11B7-54A9-3AFDBDB063D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64B66E-508B-6749-4A97-02EF93124421}"/>
              </a:ext>
            </a:extLst>
          </p:cNvPr>
          <p:cNvSpPr>
            <a:spLocks noGrp="1"/>
          </p:cNvSpPr>
          <p:nvPr>
            <p:ph idx="1"/>
          </p:nvPr>
        </p:nvSpPr>
        <p:spPr>
          <a:xfrm>
            <a:off x="0" y="0"/>
            <a:ext cx="12056012" cy="6858000"/>
          </a:xfrm>
        </p:spPr>
        <p:txBody>
          <a:bodyPr>
            <a:normAutofit/>
          </a:bodyPr>
          <a:lstStyle/>
          <a:p>
            <a:pPr marL="0" indent="0">
              <a:buNone/>
            </a:pP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ii)</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iii)                                                                                                     iv) </a:t>
            </a:r>
          </a:p>
        </p:txBody>
      </p:sp>
      <p:pic>
        <p:nvPicPr>
          <p:cNvPr id="4" name="Content Placeholder 4">
            <a:extLst>
              <a:ext uri="{FF2B5EF4-FFF2-40B4-BE49-F238E27FC236}">
                <a16:creationId xmlns:a16="http://schemas.microsoft.com/office/drawing/2014/main" id="{6597901F-32B9-E8EE-D0AD-550388D7D931}"/>
              </a:ext>
            </a:extLst>
          </p:cNvPr>
          <p:cNvPicPr>
            <a:picLocks noChangeAspect="1"/>
          </p:cNvPicPr>
          <p:nvPr/>
        </p:nvPicPr>
        <p:blipFill>
          <a:blip r:embed="rId2"/>
          <a:stretch>
            <a:fillRect/>
          </a:stretch>
        </p:blipFill>
        <p:spPr>
          <a:xfrm>
            <a:off x="323557" y="0"/>
            <a:ext cx="5539156" cy="3429000"/>
          </a:xfrm>
          <a:prstGeom prst="rect">
            <a:avLst/>
          </a:prstGeom>
        </p:spPr>
      </p:pic>
      <p:pic>
        <p:nvPicPr>
          <p:cNvPr id="5" name="Picture 4">
            <a:extLst>
              <a:ext uri="{FF2B5EF4-FFF2-40B4-BE49-F238E27FC236}">
                <a16:creationId xmlns:a16="http://schemas.microsoft.com/office/drawing/2014/main" id="{A6876277-15B0-A168-98B9-61FFCC3DAE6C}"/>
              </a:ext>
            </a:extLst>
          </p:cNvPr>
          <p:cNvPicPr>
            <a:picLocks noChangeAspect="1"/>
          </p:cNvPicPr>
          <p:nvPr/>
        </p:nvPicPr>
        <p:blipFill>
          <a:blip r:embed="rId3"/>
          <a:stretch>
            <a:fillRect/>
          </a:stretch>
        </p:blipFill>
        <p:spPr>
          <a:xfrm>
            <a:off x="6377357" y="0"/>
            <a:ext cx="5814644" cy="3429000"/>
          </a:xfrm>
          <a:prstGeom prst="rect">
            <a:avLst/>
          </a:prstGeom>
        </p:spPr>
      </p:pic>
      <p:pic>
        <p:nvPicPr>
          <p:cNvPr id="6" name="Picture 5">
            <a:extLst>
              <a:ext uri="{FF2B5EF4-FFF2-40B4-BE49-F238E27FC236}">
                <a16:creationId xmlns:a16="http://schemas.microsoft.com/office/drawing/2014/main" id="{933AEC4A-A889-C9DC-28CA-467AD3E3F607}"/>
              </a:ext>
            </a:extLst>
          </p:cNvPr>
          <p:cNvPicPr>
            <a:picLocks noChangeAspect="1"/>
          </p:cNvPicPr>
          <p:nvPr/>
        </p:nvPicPr>
        <p:blipFill>
          <a:blip r:embed="rId4"/>
          <a:stretch>
            <a:fillRect/>
          </a:stretch>
        </p:blipFill>
        <p:spPr>
          <a:xfrm>
            <a:off x="323557" y="3508845"/>
            <a:ext cx="5539155" cy="3349155"/>
          </a:xfrm>
          <a:prstGeom prst="rect">
            <a:avLst/>
          </a:prstGeom>
        </p:spPr>
      </p:pic>
      <p:pic>
        <p:nvPicPr>
          <p:cNvPr id="8" name="Picture 7">
            <a:extLst>
              <a:ext uri="{FF2B5EF4-FFF2-40B4-BE49-F238E27FC236}">
                <a16:creationId xmlns:a16="http://schemas.microsoft.com/office/drawing/2014/main" id="{C7B6CB9D-769B-1673-C8AC-A07DC1D4430D}"/>
              </a:ext>
            </a:extLst>
          </p:cNvPr>
          <p:cNvPicPr>
            <a:picLocks noChangeAspect="1"/>
          </p:cNvPicPr>
          <p:nvPr/>
        </p:nvPicPr>
        <p:blipFill>
          <a:blip r:embed="rId5"/>
          <a:stretch>
            <a:fillRect/>
          </a:stretch>
        </p:blipFill>
        <p:spPr>
          <a:xfrm>
            <a:off x="6377357" y="3432176"/>
            <a:ext cx="5814643" cy="3060699"/>
          </a:xfrm>
          <a:prstGeom prst="rect">
            <a:avLst/>
          </a:prstGeom>
        </p:spPr>
      </p:pic>
      <p:pic>
        <p:nvPicPr>
          <p:cNvPr id="10" name="Picture 9">
            <a:extLst>
              <a:ext uri="{FF2B5EF4-FFF2-40B4-BE49-F238E27FC236}">
                <a16:creationId xmlns:a16="http://schemas.microsoft.com/office/drawing/2014/main" id="{39976CE7-DF51-E389-1B08-DD6480312E36}"/>
              </a:ext>
            </a:extLst>
          </p:cNvPr>
          <p:cNvPicPr>
            <a:picLocks noChangeAspect="1"/>
          </p:cNvPicPr>
          <p:nvPr/>
        </p:nvPicPr>
        <p:blipFill>
          <a:blip r:embed="rId6"/>
          <a:stretch>
            <a:fillRect/>
          </a:stretch>
        </p:blipFill>
        <p:spPr>
          <a:xfrm>
            <a:off x="6377356" y="6492875"/>
            <a:ext cx="3219450" cy="365125"/>
          </a:xfrm>
          <a:prstGeom prst="rect">
            <a:avLst/>
          </a:prstGeom>
        </p:spPr>
      </p:pic>
    </p:spTree>
    <p:extLst>
      <p:ext uri="{BB962C8B-B14F-4D97-AF65-F5344CB8AC3E}">
        <p14:creationId xmlns:p14="http://schemas.microsoft.com/office/powerpoint/2010/main" val="3605026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D770-C24F-5845-DE0B-58CD53B11C5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A05C06F-95BC-0138-BE9F-1C956F4E9A2B}"/>
              </a:ext>
            </a:extLst>
          </p:cNvPr>
          <p:cNvSpPr>
            <a:spLocks noGrp="1"/>
          </p:cNvSpPr>
          <p:nvPr>
            <p:ph idx="1"/>
          </p:nvPr>
        </p:nvSpPr>
        <p:spPr>
          <a:xfrm>
            <a:off x="838200" y="0"/>
            <a:ext cx="10515600" cy="61769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lets come to </a:t>
            </a:r>
            <a:r>
              <a:rPr lang="en-US" sz="2400" b="1" dirty="0">
                <a:latin typeface="Times New Roman" panose="02020603050405020304" pitchFamily="18" charset="0"/>
                <a:cs typeface="Times New Roman" panose="02020603050405020304" pitchFamily="18" charset="0"/>
              </a:rPr>
              <a:t>logistic Regression:-</a:t>
            </a:r>
          </a:p>
          <a:p>
            <a:pPr marL="0" indent="0">
              <a:buNone/>
            </a:pPr>
            <a:r>
              <a:rPr lang="en-US" sz="1800" dirty="0">
                <a:latin typeface="Times New Roman" panose="02020603050405020304" pitchFamily="18" charset="0"/>
                <a:cs typeface="Times New Roman" panose="02020603050405020304" pitchFamily="18" charset="0"/>
              </a:rPr>
              <a:t>Logistic regression is a type of model which is used to predict the probability of a binary outcome (Yes or No).</a:t>
            </a:r>
          </a:p>
          <a:p>
            <a:pPr marL="0" indent="0">
              <a:buNone/>
            </a:pPr>
            <a:r>
              <a:rPr lang="en-US" sz="1800" dirty="0">
                <a:latin typeface="Times New Roman" panose="02020603050405020304" pitchFamily="18" charset="0"/>
                <a:cs typeface="Times New Roman" panose="02020603050405020304" pitchFamily="18" charset="0"/>
              </a:rPr>
              <a:t>We use a categorical outcome, like "yes" or "no," on the Y-axis and a predictor value on the X-axis. We set a threshold, usually 0.5, to decide the outcome. If the probability calculated by the model is more than 0.5, you classify it as "yes"; if it's less than 0.5, you classify it as "no.“</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1500D0-3350-1B40-6E6B-AD66BA1BCE5C}"/>
              </a:ext>
            </a:extLst>
          </p:cNvPr>
          <p:cNvPicPr>
            <a:picLocks noChangeAspect="1"/>
          </p:cNvPicPr>
          <p:nvPr/>
        </p:nvPicPr>
        <p:blipFill>
          <a:blip r:embed="rId2"/>
          <a:stretch>
            <a:fillRect/>
          </a:stretch>
        </p:blipFill>
        <p:spPr>
          <a:xfrm>
            <a:off x="838200" y="2055813"/>
            <a:ext cx="7200900" cy="4343400"/>
          </a:xfrm>
          <a:prstGeom prst="rect">
            <a:avLst/>
          </a:prstGeom>
        </p:spPr>
      </p:pic>
      <p:pic>
        <p:nvPicPr>
          <p:cNvPr id="7" name="Picture 6">
            <a:extLst>
              <a:ext uri="{FF2B5EF4-FFF2-40B4-BE49-F238E27FC236}">
                <a16:creationId xmlns:a16="http://schemas.microsoft.com/office/drawing/2014/main" id="{5D794151-5B2B-CE08-D604-43483050903A}"/>
              </a:ext>
            </a:extLst>
          </p:cNvPr>
          <p:cNvPicPr>
            <a:picLocks noChangeAspect="1"/>
          </p:cNvPicPr>
          <p:nvPr/>
        </p:nvPicPr>
        <p:blipFill>
          <a:blip r:embed="rId3"/>
          <a:stretch>
            <a:fillRect/>
          </a:stretch>
        </p:blipFill>
        <p:spPr>
          <a:xfrm>
            <a:off x="790575" y="2044700"/>
            <a:ext cx="7296150" cy="4314825"/>
          </a:xfrm>
          <a:prstGeom prst="rect">
            <a:avLst/>
          </a:prstGeom>
        </p:spPr>
      </p:pic>
    </p:spTree>
    <p:extLst>
      <p:ext uri="{BB962C8B-B14F-4D97-AF65-F5344CB8AC3E}">
        <p14:creationId xmlns:p14="http://schemas.microsoft.com/office/powerpoint/2010/main" val="3798106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EACF-62D3-E1F6-A120-27340476842C}"/>
              </a:ext>
            </a:extLst>
          </p:cNvPr>
          <p:cNvSpPr>
            <a:spLocks noGrp="1"/>
          </p:cNvSpPr>
          <p:nvPr>
            <p:ph type="title"/>
          </p:nvPr>
        </p:nvSpPr>
        <p:spPr>
          <a:xfrm>
            <a:off x="731520" y="1"/>
            <a:ext cx="10622280" cy="681036"/>
          </a:xfrm>
        </p:spPr>
        <p:txBody>
          <a:bodyPr>
            <a:normAutofit/>
          </a:bodyPr>
          <a:lstStyle/>
          <a:p>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FC5076-94C2-E9D7-806E-D2766C860058}"/>
              </a:ext>
            </a:extLst>
          </p:cNvPr>
          <p:cNvSpPr>
            <a:spLocks noGrp="1"/>
          </p:cNvSpPr>
          <p:nvPr>
            <p:ph idx="1"/>
          </p:nvPr>
        </p:nvSpPr>
        <p:spPr>
          <a:xfrm>
            <a:off x="838200" y="126609"/>
            <a:ext cx="10515600" cy="6050354"/>
          </a:xfrm>
        </p:spPr>
        <p:txBody>
          <a:bodyPr/>
          <a:lstStyle/>
          <a:p>
            <a:r>
              <a:rPr lang="en-US" sz="1800" dirty="0">
                <a:latin typeface="Times New Roman" panose="02020603050405020304" pitchFamily="18" charset="0"/>
                <a:cs typeface="Times New Roman" panose="02020603050405020304" pitchFamily="18" charset="0"/>
              </a:rPr>
              <a:t>Logistic regression uses the sigmoid function (s- shaped curve) to model the probability of the outcome. This curve transforms the output of the linear equation into a probability between 0 and 1.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calculate the probability using the logistic regression formula:-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Using a threshold (usually 0.5), you classify the outcome based on the calculated probability (by using the formula. If the probability is greater than 0.5, you classify it as "1" (e.g., "has cancer"). If it is less than 0.5, you classify it as "0" (e.g., "does not have cancer").</a:t>
            </a:r>
          </a:p>
          <a:p>
            <a:pPr marL="0" indent="0">
              <a:buNone/>
            </a:pPr>
            <a:endParaRPr lang="en-IN" dirty="0"/>
          </a:p>
        </p:txBody>
      </p:sp>
      <p:pic>
        <p:nvPicPr>
          <p:cNvPr id="10" name="Picture 9">
            <a:extLst>
              <a:ext uri="{FF2B5EF4-FFF2-40B4-BE49-F238E27FC236}">
                <a16:creationId xmlns:a16="http://schemas.microsoft.com/office/drawing/2014/main" id="{AC3CAC4A-3CD6-B69B-3A41-63B7A32BC109}"/>
              </a:ext>
            </a:extLst>
          </p:cNvPr>
          <p:cNvPicPr>
            <a:picLocks noChangeAspect="1"/>
          </p:cNvPicPr>
          <p:nvPr/>
        </p:nvPicPr>
        <p:blipFill>
          <a:blip r:embed="rId2"/>
          <a:stretch>
            <a:fillRect/>
          </a:stretch>
        </p:blipFill>
        <p:spPr>
          <a:xfrm>
            <a:off x="1117867" y="1448092"/>
            <a:ext cx="8898329" cy="3236450"/>
          </a:xfrm>
          <a:prstGeom prst="rect">
            <a:avLst/>
          </a:prstGeom>
        </p:spPr>
      </p:pic>
    </p:spTree>
    <p:extLst>
      <p:ext uri="{BB962C8B-B14F-4D97-AF65-F5344CB8AC3E}">
        <p14:creationId xmlns:p14="http://schemas.microsoft.com/office/powerpoint/2010/main" val="87615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28AB-9441-77C3-73E6-04B76F5ECB7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10D6503-EACC-AECD-0A6D-FF7BBB959C82}"/>
              </a:ext>
            </a:extLst>
          </p:cNvPr>
          <p:cNvSpPr>
            <a:spLocks noGrp="1"/>
          </p:cNvSpPr>
          <p:nvPr>
            <p:ph idx="1"/>
          </p:nvPr>
        </p:nvSpPr>
        <p:spPr>
          <a:xfrm>
            <a:off x="838200" y="154745"/>
            <a:ext cx="10515600" cy="6022218"/>
          </a:xfrm>
        </p:spPr>
        <p:txBody>
          <a:bodyPr>
            <a:normAutofit/>
          </a:bodyPr>
          <a:lstStyle/>
          <a:p>
            <a:r>
              <a:rPr lang="en-US" sz="1800" dirty="0">
                <a:latin typeface="Times New Roman" panose="02020603050405020304" pitchFamily="18" charset="0"/>
                <a:cs typeface="Times New Roman" panose="02020603050405020304" pitchFamily="18" charset="0"/>
              </a:rPr>
              <a:t>Now, Suppose we have the following data where the variable of y-axis has only two categories. The variable on the y-axis represents if someone has prostate cancer or not.</a:t>
            </a:r>
            <a:endParaRPr lang="en-IN" sz="1800" dirty="0"/>
          </a:p>
        </p:txBody>
      </p:sp>
      <p:pic>
        <p:nvPicPr>
          <p:cNvPr id="4" name="Content Placeholder 3">
            <a:extLst>
              <a:ext uri="{FF2B5EF4-FFF2-40B4-BE49-F238E27FC236}">
                <a16:creationId xmlns:a16="http://schemas.microsoft.com/office/drawing/2014/main" id="{A5ABA9A3-B1D2-26D8-981C-CD31777A403B}"/>
              </a:ext>
            </a:extLst>
          </p:cNvPr>
          <p:cNvPicPr>
            <a:picLocks noChangeAspect="1"/>
          </p:cNvPicPr>
          <p:nvPr/>
        </p:nvPicPr>
        <p:blipFill>
          <a:blip r:embed="rId2"/>
          <a:stretch>
            <a:fillRect/>
          </a:stretch>
        </p:blipFill>
        <p:spPr>
          <a:xfrm>
            <a:off x="1228725" y="1540839"/>
            <a:ext cx="7605786" cy="3903358"/>
          </a:xfrm>
          <a:prstGeom prst="rect">
            <a:avLst/>
          </a:prstGeom>
        </p:spPr>
      </p:pic>
    </p:spTree>
    <p:extLst>
      <p:ext uri="{BB962C8B-B14F-4D97-AF65-F5344CB8AC3E}">
        <p14:creationId xmlns:p14="http://schemas.microsoft.com/office/powerpoint/2010/main" val="2901190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98E4-5E3E-4DB9-F227-AB049EFFFFC7}"/>
              </a:ext>
            </a:extLst>
          </p:cNvPr>
          <p:cNvSpPr>
            <a:spLocks noGrp="1"/>
          </p:cNvSpPr>
          <p:nvPr>
            <p:ph type="title"/>
          </p:nvPr>
        </p:nvSpPr>
        <p:spPr>
          <a:xfrm>
            <a:off x="838200" y="288839"/>
            <a:ext cx="10515600" cy="1325563"/>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C67453A-58CB-A76D-1414-BEA918108BBD}"/>
              </a:ext>
            </a:extLst>
          </p:cNvPr>
          <p:cNvSpPr>
            <a:spLocks noGrp="1"/>
          </p:cNvSpPr>
          <p:nvPr>
            <p:ph idx="1"/>
          </p:nvPr>
        </p:nvSpPr>
        <p:spPr>
          <a:xfrm>
            <a:off x="838200" y="168812"/>
            <a:ext cx="10515600" cy="6008151"/>
          </a:xfrm>
        </p:spPr>
        <p:txBody>
          <a:bodyPr>
            <a:normAutofit/>
          </a:bodyPr>
          <a:lstStyle/>
          <a:p>
            <a:pPr lvl="1"/>
            <a:r>
              <a:rPr lang="en-US" sz="1800" dirty="0">
                <a:latin typeface="Times New Roman" panose="02020603050405020304" pitchFamily="18" charset="0"/>
                <a:cs typeface="Times New Roman" panose="02020603050405020304" pitchFamily="18" charset="0"/>
              </a:rPr>
              <a:t>Lets change “Yes” to 1, and “No” to 0.</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4373906-123A-643A-4A8A-C56EEC8CB1AC}"/>
              </a:ext>
            </a:extLst>
          </p:cNvPr>
          <p:cNvPicPr>
            <a:picLocks noChangeAspect="1"/>
          </p:cNvPicPr>
          <p:nvPr/>
        </p:nvPicPr>
        <p:blipFill>
          <a:blip r:embed="rId2"/>
          <a:stretch>
            <a:fillRect/>
          </a:stretch>
        </p:blipFill>
        <p:spPr>
          <a:xfrm>
            <a:off x="0" y="1053392"/>
            <a:ext cx="12192000" cy="5123571"/>
          </a:xfrm>
          <a:prstGeom prst="rect">
            <a:avLst/>
          </a:prstGeom>
        </p:spPr>
      </p:pic>
    </p:spTree>
    <p:extLst>
      <p:ext uri="{BB962C8B-B14F-4D97-AF65-F5344CB8AC3E}">
        <p14:creationId xmlns:p14="http://schemas.microsoft.com/office/powerpoint/2010/main" val="2810840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C36F-8C1B-6AAF-22F4-146B229E7A4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D6A41AA-5869-C201-A2F6-4DF430017A2B}"/>
              </a:ext>
            </a:extLst>
          </p:cNvPr>
          <p:cNvPicPr>
            <a:picLocks noGrp="1" noChangeAspect="1"/>
          </p:cNvPicPr>
          <p:nvPr>
            <p:ph idx="1"/>
          </p:nvPr>
        </p:nvPicPr>
        <p:blipFill>
          <a:blip r:embed="rId2"/>
          <a:stretch>
            <a:fillRect/>
          </a:stretch>
        </p:blipFill>
        <p:spPr>
          <a:xfrm>
            <a:off x="633046" y="182880"/>
            <a:ext cx="11183816" cy="6309995"/>
          </a:xfrm>
        </p:spPr>
      </p:pic>
    </p:spTree>
    <p:extLst>
      <p:ext uri="{BB962C8B-B14F-4D97-AF65-F5344CB8AC3E}">
        <p14:creationId xmlns:p14="http://schemas.microsoft.com/office/powerpoint/2010/main" val="2009905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01BB-09C7-888F-8B8E-16D585B76A8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D71D32D-D1B3-57BD-3498-0708D1AC4EF7}"/>
              </a:ext>
            </a:extLst>
          </p:cNvPr>
          <p:cNvSpPr>
            <a:spLocks noGrp="1"/>
          </p:cNvSpPr>
          <p:nvPr>
            <p:ph idx="1"/>
          </p:nvPr>
        </p:nvSpPr>
        <p:spPr>
          <a:xfrm>
            <a:off x="838200" y="18158"/>
            <a:ext cx="10515600" cy="6158806"/>
          </a:xfrm>
        </p:spPr>
        <p:txBody>
          <a:bodyPr>
            <a:normAutofit/>
          </a:bodyPr>
          <a:lstStyle/>
          <a:p>
            <a:r>
              <a:rPr lang="en-US" sz="1800" dirty="0">
                <a:latin typeface="Times New Roman" panose="02020603050405020304" pitchFamily="18" charset="0"/>
                <a:cs typeface="Times New Roman" panose="02020603050405020304" pitchFamily="18" charset="0"/>
              </a:rPr>
              <a:t>Now, if we try to fit a straight line to this data, it will result in a very bad fit.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For this type of data, it seems better to fit an s-shaped curve that can only take values between 0 and 1. S-shaped curve, also known as the sigmoid function, is used in logistic regression to calculate probabilities. Here e is the Euler’s number, which is equal to 2.718. b0 and b1 are the parameters that we like to estimate, similar we do in linear regression.</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51EC094-FEDE-CC69-8A3F-BCB811071AE6}"/>
              </a:ext>
            </a:extLst>
          </p:cNvPr>
          <p:cNvPicPr>
            <a:picLocks noChangeAspect="1"/>
          </p:cNvPicPr>
          <p:nvPr/>
        </p:nvPicPr>
        <p:blipFill>
          <a:blip r:embed="rId2"/>
          <a:stretch>
            <a:fillRect/>
          </a:stretch>
        </p:blipFill>
        <p:spPr>
          <a:xfrm>
            <a:off x="981075" y="365126"/>
            <a:ext cx="5433793" cy="2715700"/>
          </a:xfrm>
          <a:prstGeom prst="rect">
            <a:avLst/>
          </a:prstGeom>
        </p:spPr>
      </p:pic>
      <p:pic>
        <p:nvPicPr>
          <p:cNvPr id="7" name="Picture 6">
            <a:extLst>
              <a:ext uri="{FF2B5EF4-FFF2-40B4-BE49-F238E27FC236}">
                <a16:creationId xmlns:a16="http://schemas.microsoft.com/office/drawing/2014/main" id="{C34A2567-8DE7-B9E2-00C6-0773EC45F31E}"/>
              </a:ext>
            </a:extLst>
          </p:cNvPr>
          <p:cNvPicPr>
            <a:picLocks noChangeAspect="1"/>
          </p:cNvPicPr>
          <p:nvPr/>
        </p:nvPicPr>
        <p:blipFill>
          <a:blip r:embed="rId3"/>
          <a:stretch>
            <a:fillRect/>
          </a:stretch>
        </p:blipFill>
        <p:spPr>
          <a:xfrm>
            <a:off x="981075" y="4065563"/>
            <a:ext cx="5433793" cy="2792437"/>
          </a:xfrm>
          <a:prstGeom prst="rect">
            <a:avLst/>
          </a:prstGeom>
        </p:spPr>
      </p:pic>
      <p:pic>
        <p:nvPicPr>
          <p:cNvPr id="9" name="Picture 8">
            <a:extLst>
              <a:ext uri="{FF2B5EF4-FFF2-40B4-BE49-F238E27FC236}">
                <a16:creationId xmlns:a16="http://schemas.microsoft.com/office/drawing/2014/main" id="{8851DE1B-BD78-DEFB-B527-FA271F02765A}"/>
              </a:ext>
            </a:extLst>
          </p:cNvPr>
          <p:cNvPicPr>
            <a:picLocks noChangeAspect="1"/>
          </p:cNvPicPr>
          <p:nvPr/>
        </p:nvPicPr>
        <p:blipFill>
          <a:blip r:embed="rId4"/>
          <a:stretch>
            <a:fillRect/>
          </a:stretch>
        </p:blipFill>
        <p:spPr>
          <a:xfrm>
            <a:off x="7137010" y="4065563"/>
            <a:ext cx="4924425" cy="2774280"/>
          </a:xfrm>
          <a:prstGeom prst="rect">
            <a:avLst/>
          </a:prstGeom>
        </p:spPr>
      </p:pic>
      <p:pic>
        <p:nvPicPr>
          <p:cNvPr id="6" name="Picture 5">
            <a:extLst>
              <a:ext uri="{FF2B5EF4-FFF2-40B4-BE49-F238E27FC236}">
                <a16:creationId xmlns:a16="http://schemas.microsoft.com/office/drawing/2014/main" id="{A6B9A8A5-21B3-6306-5A22-467D2D4DAC58}"/>
              </a:ext>
            </a:extLst>
          </p:cNvPr>
          <p:cNvPicPr>
            <a:picLocks noChangeAspect="1"/>
          </p:cNvPicPr>
          <p:nvPr/>
        </p:nvPicPr>
        <p:blipFill rotWithShape="1">
          <a:blip r:embed="rId5"/>
          <a:srcRect t="22421"/>
          <a:stretch/>
        </p:blipFill>
        <p:spPr>
          <a:xfrm>
            <a:off x="8289534" y="4178105"/>
            <a:ext cx="2619375" cy="568987"/>
          </a:xfrm>
          <a:prstGeom prst="rect">
            <a:avLst/>
          </a:prstGeom>
        </p:spPr>
      </p:pic>
    </p:spTree>
    <p:extLst>
      <p:ext uri="{BB962C8B-B14F-4D97-AF65-F5344CB8AC3E}">
        <p14:creationId xmlns:p14="http://schemas.microsoft.com/office/powerpoint/2010/main" val="4153515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35F3-2B73-CD92-854E-1F157AF5B316}"/>
              </a:ext>
            </a:extLst>
          </p:cNvPr>
          <p:cNvSpPr>
            <a:spLocks noGrp="1"/>
          </p:cNvSpPr>
          <p:nvPr>
            <p:ph type="title"/>
          </p:nvPr>
        </p:nvSpPr>
        <p:spPr>
          <a:xfrm>
            <a:off x="838200" y="1"/>
            <a:ext cx="10515600" cy="681036"/>
          </a:xfrm>
        </p:spPr>
        <p:txBody>
          <a:bodyPr>
            <a:normAutofit/>
          </a:bodyPr>
          <a:lstStyle/>
          <a:p>
            <a:r>
              <a:rPr lang="en-US" sz="1800" dirty="0">
                <a:latin typeface="Times New Roman" panose="02020603050405020304" pitchFamily="18" charset="0"/>
                <a:cs typeface="Times New Roman" panose="02020603050405020304" pitchFamily="18" charset="0"/>
              </a:rPr>
              <a:t>Now, we will use the following data set to see how the y-axis can be seen as a probability between 0 and 1. We will also see, how the s shaped curve fits in this example.</a:t>
            </a:r>
            <a:endParaRPr lang="en-IN"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3B396B-766F-FA75-1696-B068E30EC9A3}"/>
              </a:ext>
            </a:extLst>
          </p:cNvPr>
          <p:cNvSpPr>
            <a:spLocks noGrp="1"/>
          </p:cNvSpPr>
          <p:nvPr>
            <p:ph idx="1"/>
          </p:nvPr>
        </p:nvSpPr>
        <p:spPr>
          <a:xfrm>
            <a:off x="838200" y="3171165"/>
            <a:ext cx="10515600" cy="3005797"/>
          </a:xfrm>
        </p:spPr>
        <p:txBody>
          <a:bodyPr>
            <a:normAutofit/>
          </a:bodyPr>
          <a:lstStyle/>
          <a:p>
            <a:r>
              <a:rPr lang="en-US" sz="1800" dirty="0">
                <a:latin typeface="Times New Roman" panose="02020603050405020304" pitchFamily="18" charset="0"/>
                <a:cs typeface="Times New Roman" panose="02020603050405020304" pitchFamily="18" charset="0"/>
              </a:rPr>
              <a:t>Lets cut this plot into 6 pieces. Now, in PSA range between 0 and 1, we have only healthy individuals, which means, we have 0% of individuals with prostate cancer. In range between, 1 and 2, 20% have cancer. In range between 2 and 3, 50% have cancer, same goes for range between 3 and 4, and 4 and 5.</a:t>
            </a:r>
          </a:p>
          <a:p>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75BB0F5-07B1-843E-2708-4A0135CB149A}"/>
              </a:ext>
            </a:extLst>
          </p:cNvPr>
          <p:cNvPicPr>
            <a:picLocks noChangeAspect="1"/>
          </p:cNvPicPr>
          <p:nvPr/>
        </p:nvPicPr>
        <p:blipFill>
          <a:blip r:embed="rId2"/>
          <a:stretch>
            <a:fillRect/>
          </a:stretch>
        </p:blipFill>
        <p:spPr>
          <a:xfrm>
            <a:off x="838200" y="576481"/>
            <a:ext cx="4648200" cy="2594684"/>
          </a:xfrm>
          <a:prstGeom prst="rect">
            <a:avLst/>
          </a:prstGeom>
        </p:spPr>
      </p:pic>
      <p:pic>
        <p:nvPicPr>
          <p:cNvPr id="9" name="Picture 8">
            <a:extLst>
              <a:ext uri="{FF2B5EF4-FFF2-40B4-BE49-F238E27FC236}">
                <a16:creationId xmlns:a16="http://schemas.microsoft.com/office/drawing/2014/main" id="{58E21AB4-CF10-975E-AFFE-5A910A7506F6}"/>
              </a:ext>
            </a:extLst>
          </p:cNvPr>
          <p:cNvPicPr>
            <a:picLocks noChangeAspect="1"/>
          </p:cNvPicPr>
          <p:nvPr/>
        </p:nvPicPr>
        <p:blipFill>
          <a:blip r:embed="rId3"/>
          <a:stretch>
            <a:fillRect/>
          </a:stretch>
        </p:blipFill>
        <p:spPr>
          <a:xfrm>
            <a:off x="838200" y="3981157"/>
            <a:ext cx="5257800" cy="2876842"/>
          </a:xfrm>
          <a:prstGeom prst="rect">
            <a:avLst/>
          </a:prstGeom>
        </p:spPr>
      </p:pic>
    </p:spTree>
    <p:extLst>
      <p:ext uri="{BB962C8B-B14F-4D97-AF65-F5344CB8AC3E}">
        <p14:creationId xmlns:p14="http://schemas.microsoft.com/office/powerpoint/2010/main" val="637917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B686-90F7-DE7B-97DC-83399D16F66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A153F79-CD56-0BB0-5BD2-F13D9C093F36}"/>
              </a:ext>
            </a:extLst>
          </p:cNvPr>
          <p:cNvSpPr>
            <a:spLocks noGrp="1"/>
          </p:cNvSpPr>
          <p:nvPr>
            <p:ph idx="1"/>
          </p:nvPr>
        </p:nvSpPr>
        <p:spPr>
          <a:xfrm>
            <a:off x="838200" y="154745"/>
            <a:ext cx="10515600" cy="6022218"/>
          </a:xfrm>
        </p:spPr>
        <p:txBody>
          <a:bodyPr/>
          <a:lstStyle/>
          <a:p>
            <a:r>
              <a:rPr lang="en-US" dirty="0"/>
              <a:t> </a:t>
            </a:r>
            <a:r>
              <a:rPr lang="en-US" sz="1800" dirty="0">
                <a:latin typeface="Times New Roman" panose="02020603050405020304" pitchFamily="18" charset="0"/>
                <a:cs typeface="Times New Roman" panose="02020603050405020304" pitchFamily="18" charset="0"/>
              </a:rPr>
              <a:t>Now, we can add a point in this plot that shows that with a PSA level of 0.5, which is the midpoint in the first range, we have no prostate cancer patients.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Then we add the point for the second range, where 20% of the individuals have prostate cancer.</a:t>
            </a:r>
          </a:p>
          <a:p>
            <a:endParaRPr lang="en-US" sz="18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43BD2FF-84F2-8020-2DF9-648BBACAA065}"/>
              </a:ext>
            </a:extLst>
          </p:cNvPr>
          <p:cNvPicPr>
            <a:picLocks noChangeAspect="1"/>
          </p:cNvPicPr>
          <p:nvPr/>
        </p:nvPicPr>
        <p:blipFill>
          <a:blip r:embed="rId2"/>
          <a:stretch>
            <a:fillRect/>
          </a:stretch>
        </p:blipFill>
        <p:spPr>
          <a:xfrm>
            <a:off x="1050314" y="830959"/>
            <a:ext cx="8543925" cy="2756303"/>
          </a:xfrm>
          <a:prstGeom prst="rect">
            <a:avLst/>
          </a:prstGeom>
        </p:spPr>
      </p:pic>
      <p:pic>
        <p:nvPicPr>
          <p:cNvPr id="8" name="Picture 7">
            <a:extLst>
              <a:ext uri="{FF2B5EF4-FFF2-40B4-BE49-F238E27FC236}">
                <a16:creationId xmlns:a16="http://schemas.microsoft.com/office/drawing/2014/main" id="{0727FF45-85D0-689D-436D-A3A289BA4377}"/>
              </a:ext>
            </a:extLst>
          </p:cNvPr>
          <p:cNvPicPr>
            <a:picLocks noChangeAspect="1"/>
          </p:cNvPicPr>
          <p:nvPr/>
        </p:nvPicPr>
        <p:blipFill>
          <a:blip r:embed="rId3"/>
          <a:stretch>
            <a:fillRect/>
          </a:stretch>
        </p:blipFill>
        <p:spPr>
          <a:xfrm>
            <a:off x="1139409" y="3905250"/>
            <a:ext cx="8572500" cy="2952750"/>
          </a:xfrm>
          <a:prstGeom prst="rect">
            <a:avLst/>
          </a:prstGeom>
        </p:spPr>
      </p:pic>
    </p:spTree>
    <p:extLst>
      <p:ext uri="{BB962C8B-B14F-4D97-AF65-F5344CB8AC3E}">
        <p14:creationId xmlns:p14="http://schemas.microsoft.com/office/powerpoint/2010/main" val="32893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91C4-D5A3-AB01-70DF-0C478FA50D7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1612A15-D4CE-1F9C-F710-8B69C73DEBA6}"/>
              </a:ext>
            </a:extLst>
          </p:cNvPr>
          <p:cNvSpPr>
            <a:spLocks noGrp="1"/>
          </p:cNvSpPr>
          <p:nvPr>
            <p:ph idx="1"/>
          </p:nvPr>
        </p:nvSpPr>
        <p:spPr>
          <a:xfrm>
            <a:off x="838200" y="225083"/>
            <a:ext cx="10515600" cy="5951880"/>
          </a:xfrm>
        </p:spPr>
        <p:txBody>
          <a:bodyPr>
            <a:normAutofit/>
          </a:bodyPr>
          <a:lstStyle/>
          <a:p>
            <a:r>
              <a:rPr lang="en-US" sz="1800" dirty="0">
                <a:latin typeface="Times New Roman" panose="02020603050405020304" pitchFamily="18" charset="0"/>
                <a:cs typeface="Times New Roman" panose="02020603050405020304" pitchFamily="18" charset="0"/>
              </a:rPr>
              <a:t>Like this, we plot for other ranges.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If we fit the logistic curve to these data points, the curve now fits very well. </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710929-106F-24DE-0A27-1DD95F2379DD}"/>
              </a:ext>
            </a:extLst>
          </p:cNvPr>
          <p:cNvPicPr>
            <a:picLocks noChangeAspect="1"/>
          </p:cNvPicPr>
          <p:nvPr/>
        </p:nvPicPr>
        <p:blipFill>
          <a:blip r:embed="rId2"/>
          <a:stretch>
            <a:fillRect/>
          </a:stretch>
        </p:blipFill>
        <p:spPr>
          <a:xfrm>
            <a:off x="1025915" y="502445"/>
            <a:ext cx="9802544" cy="2971800"/>
          </a:xfrm>
          <a:prstGeom prst="rect">
            <a:avLst/>
          </a:prstGeom>
        </p:spPr>
      </p:pic>
      <p:pic>
        <p:nvPicPr>
          <p:cNvPr id="6" name="Picture 5">
            <a:extLst>
              <a:ext uri="{FF2B5EF4-FFF2-40B4-BE49-F238E27FC236}">
                <a16:creationId xmlns:a16="http://schemas.microsoft.com/office/drawing/2014/main" id="{30107227-D1C0-2115-66E9-B6FEBFDB7971}"/>
              </a:ext>
            </a:extLst>
          </p:cNvPr>
          <p:cNvPicPr>
            <a:picLocks noChangeAspect="1"/>
          </p:cNvPicPr>
          <p:nvPr/>
        </p:nvPicPr>
        <p:blipFill>
          <a:blip r:embed="rId3"/>
          <a:stretch>
            <a:fillRect/>
          </a:stretch>
        </p:blipFill>
        <p:spPr>
          <a:xfrm>
            <a:off x="1353721" y="3886200"/>
            <a:ext cx="9474737" cy="2971800"/>
          </a:xfrm>
          <a:prstGeom prst="rect">
            <a:avLst/>
          </a:prstGeom>
        </p:spPr>
      </p:pic>
    </p:spTree>
    <p:extLst>
      <p:ext uri="{BB962C8B-B14F-4D97-AF65-F5344CB8AC3E}">
        <p14:creationId xmlns:p14="http://schemas.microsoft.com/office/powerpoint/2010/main" val="1288954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1CC8-65FA-4AAB-AAB3-7E75DD42F8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EBBC99D-C836-F714-D94B-D9607F5CC56C}"/>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We can now use this curve to estimate the proportion that has prostate cancer in our sample. The curve can therefore be seen as an estimate of the proportion of individuals that have prostate cancer given a certain PSA.</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This curve, which is like a s shaped is indeed a sigmoid curve.  </a:t>
            </a:r>
            <a:endParaRPr lang="en-IN" sz="1800" dirty="0"/>
          </a:p>
        </p:txBody>
      </p:sp>
      <p:pic>
        <p:nvPicPr>
          <p:cNvPr id="6" name="Content Placeholder 4">
            <a:extLst>
              <a:ext uri="{FF2B5EF4-FFF2-40B4-BE49-F238E27FC236}">
                <a16:creationId xmlns:a16="http://schemas.microsoft.com/office/drawing/2014/main" id="{F72B5EF4-79EC-E796-0F8A-83E87DE8E0A6}"/>
              </a:ext>
            </a:extLst>
          </p:cNvPr>
          <p:cNvPicPr>
            <a:picLocks noChangeAspect="1"/>
          </p:cNvPicPr>
          <p:nvPr/>
        </p:nvPicPr>
        <p:blipFill>
          <a:blip r:embed="rId2"/>
          <a:stretch>
            <a:fillRect/>
          </a:stretch>
        </p:blipFill>
        <p:spPr>
          <a:xfrm>
            <a:off x="0" y="1039288"/>
            <a:ext cx="5619750" cy="4041604"/>
          </a:xfrm>
          <a:prstGeom prst="rect">
            <a:avLst/>
          </a:prstGeom>
        </p:spPr>
      </p:pic>
      <p:pic>
        <p:nvPicPr>
          <p:cNvPr id="7" name="Picture 6">
            <a:extLst>
              <a:ext uri="{FF2B5EF4-FFF2-40B4-BE49-F238E27FC236}">
                <a16:creationId xmlns:a16="http://schemas.microsoft.com/office/drawing/2014/main" id="{4E3C7063-59F4-F679-2612-EDF00DE37529}"/>
              </a:ext>
            </a:extLst>
          </p:cNvPr>
          <p:cNvPicPr>
            <a:picLocks noChangeAspect="1"/>
          </p:cNvPicPr>
          <p:nvPr/>
        </p:nvPicPr>
        <p:blipFill>
          <a:blip r:embed="rId3"/>
          <a:stretch>
            <a:fillRect/>
          </a:stretch>
        </p:blipFill>
        <p:spPr>
          <a:xfrm>
            <a:off x="5619750" y="1027906"/>
            <a:ext cx="6572250" cy="3743325"/>
          </a:xfrm>
          <a:prstGeom prst="rect">
            <a:avLst/>
          </a:prstGeom>
        </p:spPr>
      </p:pic>
    </p:spTree>
    <p:extLst>
      <p:ext uri="{BB962C8B-B14F-4D97-AF65-F5344CB8AC3E}">
        <p14:creationId xmlns:p14="http://schemas.microsoft.com/office/powerpoint/2010/main" val="2348393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1B21-7D13-555E-0B8A-E31E6DC80D9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F1DFA5D-5933-B04D-4EDE-5DCEF0A12983}"/>
              </a:ext>
            </a:extLst>
          </p:cNvPr>
          <p:cNvSpPr>
            <a:spLocks noGrp="1"/>
          </p:cNvSpPr>
          <p:nvPr>
            <p:ph idx="1"/>
          </p:nvPr>
        </p:nvSpPr>
        <p:spPr>
          <a:xfrm>
            <a:off x="838200" y="211015"/>
            <a:ext cx="11353800" cy="5965948"/>
          </a:xfrm>
        </p:spPr>
        <p:txBody>
          <a:bodyPr>
            <a:normAutofit/>
          </a:bodyPr>
          <a:lstStyle/>
          <a:p>
            <a:r>
              <a:rPr lang="en-US" sz="1800" dirty="0">
                <a:latin typeface="Times New Roman" panose="02020603050405020304" pitchFamily="18" charset="0"/>
                <a:cs typeface="Times New Roman" panose="02020603050405020304" pitchFamily="18" charset="0"/>
              </a:rPr>
              <a:t>Suppose, in this graph only, the predicted probability that a person with a PSA concentration of 3, has prostate cancer.</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Now. Lets see if the person with PSA 3 has cancer or not with the help of the given equation. By using a statistical software, we can compute the optimal values for b0 and b1 that give us a good fit to the data. Lets say, given b0=-5and b1=2. As discussed earlier, value of e is 2.718.</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ACBE27-4DFF-57EC-3F17-78A1D727805C}"/>
              </a:ext>
            </a:extLst>
          </p:cNvPr>
          <p:cNvPicPr>
            <a:picLocks noChangeAspect="1"/>
          </p:cNvPicPr>
          <p:nvPr/>
        </p:nvPicPr>
        <p:blipFill>
          <a:blip r:embed="rId2"/>
          <a:stretch>
            <a:fillRect/>
          </a:stretch>
        </p:blipFill>
        <p:spPr>
          <a:xfrm>
            <a:off x="1047749" y="564810"/>
            <a:ext cx="5184238" cy="2952762"/>
          </a:xfrm>
          <a:prstGeom prst="rect">
            <a:avLst/>
          </a:prstGeom>
        </p:spPr>
      </p:pic>
      <p:pic>
        <p:nvPicPr>
          <p:cNvPr id="6" name="Picture 5">
            <a:extLst>
              <a:ext uri="{FF2B5EF4-FFF2-40B4-BE49-F238E27FC236}">
                <a16:creationId xmlns:a16="http://schemas.microsoft.com/office/drawing/2014/main" id="{350D8199-88E6-BA30-D663-F9C6746A97CE}"/>
              </a:ext>
            </a:extLst>
          </p:cNvPr>
          <p:cNvPicPr>
            <a:picLocks noChangeAspect="1"/>
          </p:cNvPicPr>
          <p:nvPr/>
        </p:nvPicPr>
        <p:blipFill>
          <a:blip r:embed="rId3"/>
          <a:stretch>
            <a:fillRect/>
          </a:stretch>
        </p:blipFill>
        <p:spPr>
          <a:xfrm>
            <a:off x="1193409" y="4389120"/>
            <a:ext cx="6797040" cy="2468880"/>
          </a:xfrm>
          <a:prstGeom prst="rect">
            <a:avLst/>
          </a:prstGeom>
        </p:spPr>
      </p:pic>
    </p:spTree>
    <p:extLst>
      <p:ext uri="{BB962C8B-B14F-4D97-AF65-F5344CB8AC3E}">
        <p14:creationId xmlns:p14="http://schemas.microsoft.com/office/powerpoint/2010/main" val="4269113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0A8-FFD4-D2B0-76CE-4ADD3B3AB12C}"/>
              </a:ext>
            </a:extLst>
          </p:cNvPr>
          <p:cNvSpPr>
            <a:spLocks noGrp="1"/>
          </p:cNvSpPr>
          <p:nvPr>
            <p:ph type="title"/>
          </p:nvPr>
        </p:nvSpPr>
        <p:spPr>
          <a:xfrm>
            <a:off x="-1356360" y="421396"/>
            <a:ext cx="10515600" cy="1325563"/>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3DAEFE-2959-3F43-8566-113CFC6F5AF6}"/>
              </a:ext>
            </a:extLst>
          </p:cNvPr>
          <p:cNvSpPr>
            <a:spLocks noGrp="1"/>
          </p:cNvSpPr>
          <p:nvPr>
            <p:ph idx="1"/>
          </p:nvPr>
        </p:nvSpPr>
        <p:spPr>
          <a:xfrm>
            <a:off x="838200" y="112542"/>
            <a:ext cx="10515600" cy="6064421"/>
          </a:xfrm>
        </p:spPr>
        <p:txBody>
          <a:bodyPr>
            <a:normAutofit/>
          </a:bodyPr>
          <a:lstStyle/>
          <a:p>
            <a:r>
              <a:rPr lang="en-US" sz="1800" dirty="0">
                <a:latin typeface="Times New Roman" panose="02020603050405020304" pitchFamily="18" charset="0"/>
                <a:cs typeface="Times New Roman" panose="02020603050405020304" pitchFamily="18" charset="0"/>
              </a:rPr>
              <a:t>Now, in this equation, p(cancer)=0.73, which means there is a 73% chance of cancer.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4359E3-E76F-03F4-CFE9-F8D8FA3E659E}"/>
              </a:ext>
            </a:extLst>
          </p:cNvPr>
          <p:cNvPicPr>
            <a:picLocks noChangeAspect="1"/>
          </p:cNvPicPr>
          <p:nvPr/>
        </p:nvPicPr>
        <p:blipFill>
          <a:blip r:embed="rId2"/>
          <a:stretch>
            <a:fillRect/>
          </a:stretch>
        </p:blipFill>
        <p:spPr>
          <a:xfrm>
            <a:off x="838200" y="635317"/>
            <a:ext cx="4572000" cy="2962275"/>
          </a:xfrm>
          <a:prstGeom prst="rect">
            <a:avLst/>
          </a:prstGeom>
        </p:spPr>
      </p:pic>
      <p:pic>
        <p:nvPicPr>
          <p:cNvPr id="9" name="Picture 8">
            <a:extLst>
              <a:ext uri="{FF2B5EF4-FFF2-40B4-BE49-F238E27FC236}">
                <a16:creationId xmlns:a16="http://schemas.microsoft.com/office/drawing/2014/main" id="{CCEC6427-059F-50AB-7A08-58B8BD1193E9}"/>
              </a:ext>
            </a:extLst>
          </p:cNvPr>
          <p:cNvPicPr>
            <a:picLocks noChangeAspect="1"/>
          </p:cNvPicPr>
          <p:nvPr/>
        </p:nvPicPr>
        <p:blipFill>
          <a:blip r:embed="rId3"/>
          <a:stretch>
            <a:fillRect/>
          </a:stretch>
        </p:blipFill>
        <p:spPr>
          <a:xfrm>
            <a:off x="1171575" y="3558466"/>
            <a:ext cx="10182225" cy="3299533"/>
          </a:xfrm>
          <a:prstGeom prst="rect">
            <a:avLst/>
          </a:prstGeom>
        </p:spPr>
      </p:pic>
    </p:spTree>
    <p:extLst>
      <p:ext uri="{BB962C8B-B14F-4D97-AF65-F5344CB8AC3E}">
        <p14:creationId xmlns:p14="http://schemas.microsoft.com/office/powerpoint/2010/main" val="2578225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A542-62C0-898A-E287-31E42A09A74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6457AF-590E-0FFC-4048-7AB5A7F4D040}"/>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Now, lets use another value of b0 and b1. By using statistical software, we got to know that the b0 = -5.75 and b1=2.75. </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715F3B-1B50-C5CF-909B-340C0B3B4D1C}"/>
              </a:ext>
            </a:extLst>
          </p:cNvPr>
          <p:cNvPicPr>
            <a:picLocks noChangeAspect="1"/>
          </p:cNvPicPr>
          <p:nvPr/>
        </p:nvPicPr>
        <p:blipFill>
          <a:blip r:embed="rId2"/>
          <a:stretch>
            <a:fillRect/>
          </a:stretch>
        </p:blipFill>
        <p:spPr>
          <a:xfrm>
            <a:off x="1147175" y="1027906"/>
            <a:ext cx="9853760" cy="5464969"/>
          </a:xfrm>
          <a:prstGeom prst="rect">
            <a:avLst/>
          </a:prstGeom>
        </p:spPr>
      </p:pic>
    </p:spTree>
    <p:extLst>
      <p:ext uri="{BB962C8B-B14F-4D97-AF65-F5344CB8AC3E}">
        <p14:creationId xmlns:p14="http://schemas.microsoft.com/office/powerpoint/2010/main" val="3705334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686-FE74-B683-3FDF-3F7C5C9DAC8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CFBF1ED-D029-1463-3F18-51823AE7CE62}"/>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Now, by using the formula, we got the probability. </a:t>
            </a:r>
          </a:p>
          <a:p>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6141B18-0A0F-848F-49E6-310EFC8BD5E2}"/>
              </a:ext>
            </a:extLst>
          </p:cNvPr>
          <p:cNvPicPr>
            <a:picLocks noChangeAspect="1"/>
          </p:cNvPicPr>
          <p:nvPr/>
        </p:nvPicPr>
        <p:blipFill>
          <a:blip r:embed="rId2"/>
          <a:stretch>
            <a:fillRect/>
          </a:stretch>
        </p:blipFill>
        <p:spPr>
          <a:xfrm>
            <a:off x="562708" y="1027905"/>
            <a:ext cx="10916529" cy="5149057"/>
          </a:xfrm>
          <a:prstGeom prst="rect">
            <a:avLst/>
          </a:prstGeom>
        </p:spPr>
      </p:pic>
    </p:spTree>
    <p:extLst>
      <p:ext uri="{BB962C8B-B14F-4D97-AF65-F5344CB8AC3E}">
        <p14:creationId xmlns:p14="http://schemas.microsoft.com/office/powerpoint/2010/main" val="710268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6848-B669-D25B-C8E8-FCA4CB68FDA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5A416BE-429E-B299-F4B5-80B89C3C08D8}"/>
              </a:ext>
            </a:extLst>
          </p:cNvPr>
          <p:cNvSpPr>
            <a:spLocks noGrp="1"/>
          </p:cNvSpPr>
          <p:nvPr>
            <p:ph idx="1"/>
          </p:nvPr>
        </p:nvSpPr>
        <p:spPr>
          <a:xfrm>
            <a:off x="838200" y="239151"/>
            <a:ext cx="10515600" cy="5937812"/>
          </a:xfrm>
        </p:spPr>
        <p:txBody>
          <a:bodyPr>
            <a:normAutofit/>
          </a:bodyPr>
          <a:lstStyle/>
          <a:p>
            <a:r>
              <a:rPr lang="en-US" sz="1800" dirty="0">
                <a:latin typeface="Times New Roman" panose="02020603050405020304" pitchFamily="18" charset="0"/>
                <a:cs typeface="Times New Roman" panose="02020603050405020304" pitchFamily="18" charset="0"/>
              </a:rPr>
              <a:t>In Logistic regression:-</a:t>
            </a:r>
          </a:p>
          <a:p>
            <a:pPr marL="0" indent="0">
              <a:buNone/>
            </a:pPr>
            <a:r>
              <a:rPr lang="en-US" sz="1800" b="1" dirty="0">
                <a:latin typeface="Times New Roman" panose="02020603050405020304" pitchFamily="18" charset="0"/>
                <a:cs typeface="Times New Roman" panose="02020603050405020304" pitchFamily="18" charset="0"/>
              </a:rPr>
              <a:t>    Probability</a:t>
            </a:r>
            <a:r>
              <a:rPr lang="en-US" sz="1800" dirty="0">
                <a:latin typeface="Times New Roman" panose="02020603050405020304" pitchFamily="18" charset="0"/>
                <a:cs typeface="Times New Roman" panose="02020603050405020304" pitchFamily="18" charset="0"/>
              </a:rPr>
              <a:t> is the chance of the event occurring. </a:t>
            </a:r>
          </a:p>
          <a:p>
            <a:pPr marL="0" indent="0">
              <a:buNone/>
            </a:pPr>
            <a:r>
              <a:rPr lang="en-US" sz="1800" b="1" dirty="0">
                <a:latin typeface="Times New Roman" panose="02020603050405020304" pitchFamily="18" charset="0"/>
                <a:cs typeface="Times New Roman" panose="02020603050405020304" pitchFamily="18" charset="0"/>
              </a:rPr>
              <a:t>    Odds</a:t>
            </a:r>
            <a:r>
              <a:rPr lang="en-US" sz="1800" dirty="0">
                <a:latin typeface="Times New Roman" panose="02020603050405020304" pitchFamily="18" charset="0"/>
                <a:cs typeface="Times New Roman" panose="02020603050405020304" pitchFamily="18" charset="0"/>
              </a:rPr>
              <a:t> are the ratio of the probability of the event occurring to the probability of the event not occurring.</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F9B0543-4A55-AB35-B542-2E45544D5612}"/>
              </a:ext>
            </a:extLst>
          </p:cNvPr>
          <p:cNvPicPr>
            <a:picLocks noChangeAspect="1"/>
          </p:cNvPicPr>
          <p:nvPr/>
        </p:nvPicPr>
        <p:blipFill>
          <a:blip r:embed="rId2"/>
          <a:stretch>
            <a:fillRect/>
          </a:stretch>
        </p:blipFill>
        <p:spPr>
          <a:xfrm>
            <a:off x="1073688" y="1381125"/>
            <a:ext cx="5608466" cy="2047875"/>
          </a:xfrm>
          <a:prstGeom prst="rect">
            <a:avLst/>
          </a:prstGeom>
        </p:spPr>
      </p:pic>
      <p:pic>
        <p:nvPicPr>
          <p:cNvPr id="7" name="Picture 6">
            <a:extLst>
              <a:ext uri="{FF2B5EF4-FFF2-40B4-BE49-F238E27FC236}">
                <a16:creationId xmlns:a16="http://schemas.microsoft.com/office/drawing/2014/main" id="{73D31EBE-82C9-E08E-87E0-293B81BABDCE}"/>
              </a:ext>
            </a:extLst>
          </p:cNvPr>
          <p:cNvPicPr>
            <a:picLocks noChangeAspect="1"/>
          </p:cNvPicPr>
          <p:nvPr/>
        </p:nvPicPr>
        <p:blipFill>
          <a:blip r:embed="rId3"/>
          <a:stretch>
            <a:fillRect/>
          </a:stretch>
        </p:blipFill>
        <p:spPr>
          <a:xfrm>
            <a:off x="1073688" y="3509766"/>
            <a:ext cx="7704552" cy="3348233"/>
          </a:xfrm>
          <a:prstGeom prst="rect">
            <a:avLst/>
          </a:prstGeom>
        </p:spPr>
      </p:pic>
    </p:spTree>
    <p:extLst>
      <p:ext uri="{BB962C8B-B14F-4D97-AF65-F5344CB8AC3E}">
        <p14:creationId xmlns:p14="http://schemas.microsoft.com/office/powerpoint/2010/main" val="2489938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6F6C-D8E3-BD83-60BC-90DCE8BEF738}"/>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5FE499A-07D5-7241-1759-DF36D1E4C88B}"/>
              </a:ext>
            </a:extLst>
          </p:cNvPr>
          <p:cNvPicPr>
            <a:picLocks noGrp="1" noChangeAspect="1"/>
          </p:cNvPicPr>
          <p:nvPr>
            <p:ph idx="1"/>
          </p:nvPr>
        </p:nvPicPr>
        <p:blipFill>
          <a:blip r:embed="rId2"/>
          <a:stretch>
            <a:fillRect/>
          </a:stretch>
        </p:blipFill>
        <p:spPr>
          <a:xfrm>
            <a:off x="239151" y="225083"/>
            <a:ext cx="11788725" cy="6485206"/>
          </a:xfrm>
        </p:spPr>
      </p:pic>
    </p:spTree>
    <p:extLst>
      <p:ext uri="{BB962C8B-B14F-4D97-AF65-F5344CB8AC3E}">
        <p14:creationId xmlns:p14="http://schemas.microsoft.com/office/powerpoint/2010/main" val="39069001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CBDA-FED4-45DB-982B-43C0727868E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08201F7-796F-8339-4601-2278FC5ED54A}"/>
              </a:ext>
            </a:extLst>
          </p:cNvPr>
          <p:cNvSpPr>
            <a:spLocks noGrp="1"/>
          </p:cNvSpPr>
          <p:nvPr>
            <p:ph idx="1"/>
          </p:nvPr>
        </p:nvSpPr>
        <p:spPr>
          <a:xfrm>
            <a:off x="838200" y="253218"/>
            <a:ext cx="10515600" cy="5923745"/>
          </a:xfrm>
        </p:spPr>
        <p:txBody>
          <a:bodyPr>
            <a:normAutofit/>
          </a:bodyPr>
          <a:lstStyle/>
          <a:p>
            <a:r>
              <a:rPr lang="en-US" sz="2000" dirty="0">
                <a:latin typeface="Times New Roman" panose="02020603050405020304" pitchFamily="18" charset="0"/>
                <a:cs typeface="Times New Roman" panose="02020603050405020304" pitchFamily="18" charset="0"/>
              </a:rPr>
              <a:t>Now, coming to the example;</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3375D2E-AAAE-BE33-1D48-EC6BD83B97AD}"/>
              </a:ext>
            </a:extLst>
          </p:cNvPr>
          <p:cNvPicPr>
            <a:picLocks noChangeAspect="1"/>
          </p:cNvPicPr>
          <p:nvPr/>
        </p:nvPicPr>
        <p:blipFill>
          <a:blip r:embed="rId2"/>
          <a:stretch>
            <a:fillRect/>
          </a:stretch>
        </p:blipFill>
        <p:spPr>
          <a:xfrm>
            <a:off x="1026942" y="681037"/>
            <a:ext cx="10715551" cy="5923745"/>
          </a:xfrm>
          <a:prstGeom prst="rect">
            <a:avLst/>
          </a:prstGeom>
        </p:spPr>
      </p:pic>
    </p:spTree>
    <p:extLst>
      <p:ext uri="{BB962C8B-B14F-4D97-AF65-F5344CB8AC3E}">
        <p14:creationId xmlns:p14="http://schemas.microsoft.com/office/powerpoint/2010/main" val="1312903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DE5E-0E99-2825-6FBF-8D3E8CD715B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4FD9F5F-0897-432D-83FD-8E5C63A9A398}"/>
              </a:ext>
            </a:extLst>
          </p:cNvPr>
          <p:cNvSpPr>
            <a:spLocks noGrp="1"/>
          </p:cNvSpPr>
          <p:nvPr>
            <p:ph idx="1"/>
          </p:nvPr>
        </p:nvSpPr>
        <p:spPr>
          <a:xfrm>
            <a:off x="838200" y="168812"/>
            <a:ext cx="10515600" cy="6008151"/>
          </a:xfrm>
        </p:spPr>
        <p:txBody>
          <a:bodyPr>
            <a:normAutofit/>
          </a:bodyPr>
          <a:lstStyle/>
          <a:p>
            <a:r>
              <a:rPr lang="en-US" sz="1800" dirty="0">
                <a:latin typeface="Times New Roman" panose="02020603050405020304" pitchFamily="18" charset="0"/>
                <a:cs typeface="Times New Roman" panose="02020603050405020304" pitchFamily="18" charset="0"/>
              </a:rPr>
              <a:t>This is the result after calculating the odds for other rows as well, using the same equation to convert the probabilities into odds. </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680B65-D570-FB6E-7587-D2C1B1588732}"/>
              </a:ext>
            </a:extLst>
          </p:cNvPr>
          <p:cNvPicPr>
            <a:picLocks noChangeAspect="1"/>
          </p:cNvPicPr>
          <p:nvPr/>
        </p:nvPicPr>
        <p:blipFill>
          <a:blip r:embed="rId2"/>
          <a:stretch>
            <a:fillRect/>
          </a:stretch>
        </p:blipFill>
        <p:spPr>
          <a:xfrm>
            <a:off x="1201981" y="1027906"/>
            <a:ext cx="10403865" cy="5345370"/>
          </a:xfrm>
          <a:prstGeom prst="rect">
            <a:avLst/>
          </a:prstGeom>
        </p:spPr>
      </p:pic>
    </p:spTree>
    <p:extLst>
      <p:ext uri="{BB962C8B-B14F-4D97-AF65-F5344CB8AC3E}">
        <p14:creationId xmlns:p14="http://schemas.microsoft.com/office/powerpoint/2010/main" val="38280951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A243-F30E-9E38-7344-DE31CFF4AC0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411B656-C277-A4BD-AAF0-E20723335615}"/>
              </a:ext>
            </a:extLst>
          </p:cNvPr>
          <p:cNvSpPr>
            <a:spLocks noGrp="1"/>
          </p:cNvSpPr>
          <p:nvPr>
            <p:ph idx="1"/>
          </p:nvPr>
        </p:nvSpPr>
        <p:spPr>
          <a:xfrm>
            <a:off x="838200" y="253218"/>
            <a:ext cx="10515600" cy="5923745"/>
          </a:xfrm>
        </p:spPr>
        <p:txBody>
          <a:bodyPr/>
          <a:lstStyle/>
          <a:p>
            <a:r>
              <a:rPr lang="en-US" sz="1800" dirty="0">
                <a:latin typeface="Times New Roman" panose="02020603050405020304" pitchFamily="18" charset="0"/>
                <a:cs typeface="Times New Roman" panose="02020603050405020304" pitchFamily="18" charset="0"/>
              </a:rPr>
              <a:t>After </a:t>
            </a:r>
            <a:r>
              <a:rPr lang="en-US" sz="1800" dirty="0" err="1">
                <a:latin typeface="Times New Roman" panose="02020603050405020304" pitchFamily="18" charset="0"/>
                <a:cs typeface="Times New Roman" panose="02020603050405020304" pitchFamily="18" charset="0"/>
              </a:rPr>
              <a:t>gettings</a:t>
            </a:r>
            <a:r>
              <a:rPr lang="en-US" sz="1800" dirty="0">
                <a:latin typeface="Times New Roman" panose="02020603050405020304" pitchFamily="18" charset="0"/>
                <a:cs typeface="Times New Roman" panose="02020603050405020304" pitchFamily="18" charset="0"/>
              </a:rPr>
              <a:t> odds, lets calculate logged odds. </a:t>
            </a:r>
          </a:p>
          <a:p>
            <a:endParaRPr lang="en-IN" dirty="0"/>
          </a:p>
        </p:txBody>
      </p:sp>
      <p:pic>
        <p:nvPicPr>
          <p:cNvPr id="5" name="Picture 4">
            <a:extLst>
              <a:ext uri="{FF2B5EF4-FFF2-40B4-BE49-F238E27FC236}">
                <a16:creationId xmlns:a16="http://schemas.microsoft.com/office/drawing/2014/main" id="{2BCDC786-96AA-5A30-58BF-AE8BA8560D5C}"/>
              </a:ext>
            </a:extLst>
          </p:cNvPr>
          <p:cNvPicPr>
            <a:picLocks noChangeAspect="1"/>
          </p:cNvPicPr>
          <p:nvPr/>
        </p:nvPicPr>
        <p:blipFill>
          <a:blip r:embed="rId2"/>
          <a:stretch>
            <a:fillRect/>
          </a:stretch>
        </p:blipFill>
        <p:spPr>
          <a:xfrm>
            <a:off x="1125415" y="984737"/>
            <a:ext cx="10789919" cy="5508137"/>
          </a:xfrm>
          <a:prstGeom prst="rect">
            <a:avLst/>
          </a:prstGeom>
        </p:spPr>
      </p:pic>
    </p:spTree>
    <p:extLst>
      <p:ext uri="{BB962C8B-B14F-4D97-AF65-F5344CB8AC3E}">
        <p14:creationId xmlns:p14="http://schemas.microsoft.com/office/powerpoint/2010/main" val="764467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DA1F-DC48-4AEF-DC9C-763C6C97D79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C33E094-B8C2-DCC3-A68F-B395044D6394}"/>
              </a:ext>
            </a:extLst>
          </p:cNvPr>
          <p:cNvSpPr>
            <a:spLocks noGrp="1"/>
          </p:cNvSpPr>
          <p:nvPr>
            <p:ph idx="1"/>
          </p:nvPr>
        </p:nvSpPr>
        <p:spPr>
          <a:xfrm>
            <a:off x="838200" y="365125"/>
            <a:ext cx="10515600" cy="5811838"/>
          </a:xfrm>
        </p:spPr>
        <p:txBody>
          <a:bodyPr/>
          <a:lstStyle/>
          <a:p>
            <a:pPr marL="0" indent="0">
              <a:buNone/>
            </a:pPr>
            <a:endParaRPr lang="en-US" dirty="0"/>
          </a:p>
          <a:p>
            <a:endParaRPr lang="en-IN" dirty="0"/>
          </a:p>
        </p:txBody>
      </p:sp>
      <p:pic>
        <p:nvPicPr>
          <p:cNvPr id="9" name="Picture 8">
            <a:extLst>
              <a:ext uri="{FF2B5EF4-FFF2-40B4-BE49-F238E27FC236}">
                <a16:creationId xmlns:a16="http://schemas.microsoft.com/office/drawing/2014/main" id="{59B9BDB1-D081-0A5B-4221-FFFF800E00B9}"/>
              </a:ext>
            </a:extLst>
          </p:cNvPr>
          <p:cNvPicPr>
            <a:picLocks noChangeAspect="1"/>
          </p:cNvPicPr>
          <p:nvPr/>
        </p:nvPicPr>
        <p:blipFill>
          <a:blip r:embed="rId2"/>
          <a:stretch>
            <a:fillRect/>
          </a:stretch>
        </p:blipFill>
        <p:spPr>
          <a:xfrm>
            <a:off x="703385" y="1"/>
            <a:ext cx="10515600" cy="3217338"/>
          </a:xfrm>
          <a:prstGeom prst="rect">
            <a:avLst/>
          </a:prstGeom>
        </p:spPr>
      </p:pic>
      <p:pic>
        <p:nvPicPr>
          <p:cNvPr id="11" name="Picture 10">
            <a:extLst>
              <a:ext uri="{FF2B5EF4-FFF2-40B4-BE49-F238E27FC236}">
                <a16:creationId xmlns:a16="http://schemas.microsoft.com/office/drawing/2014/main" id="{C8050E29-8FF8-722F-417D-E9A7F5B65527}"/>
              </a:ext>
            </a:extLst>
          </p:cNvPr>
          <p:cNvPicPr>
            <a:picLocks noChangeAspect="1"/>
          </p:cNvPicPr>
          <p:nvPr/>
        </p:nvPicPr>
        <p:blipFill>
          <a:blip r:embed="rId3"/>
          <a:stretch>
            <a:fillRect/>
          </a:stretch>
        </p:blipFill>
        <p:spPr>
          <a:xfrm>
            <a:off x="703385" y="3403600"/>
            <a:ext cx="9889586" cy="3454400"/>
          </a:xfrm>
          <a:prstGeom prst="rect">
            <a:avLst/>
          </a:prstGeom>
        </p:spPr>
      </p:pic>
    </p:spTree>
    <p:extLst>
      <p:ext uri="{BB962C8B-B14F-4D97-AF65-F5344CB8AC3E}">
        <p14:creationId xmlns:p14="http://schemas.microsoft.com/office/powerpoint/2010/main" val="1420708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2413-28D9-C022-6E75-B50293F2996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A97171E-5356-C567-55F8-D3F8C529A0C9}"/>
              </a:ext>
            </a:extLst>
          </p:cNvPr>
          <p:cNvSpPr>
            <a:spLocks noGrp="1"/>
          </p:cNvSpPr>
          <p:nvPr>
            <p:ph idx="1"/>
          </p:nvPr>
        </p:nvSpPr>
        <p:spPr>
          <a:xfrm>
            <a:off x="375138" y="0"/>
            <a:ext cx="10978662" cy="6176963"/>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5" name="Picture 4">
            <a:extLst>
              <a:ext uri="{FF2B5EF4-FFF2-40B4-BE49-F238E27FC236}">
                <a16:creationId xmlns:a16="http://schemas.microsoft.com/office/drawing/2014/main" id="{23F79E2D-C578-8B78-2702-C816ED998746}"/>
              </a:ext>
            </a:extLst>
          </p:cNvPr>
          <p:cNvPicPr>
            <a:picLocks noChangeAspect="1"/>
          </p:cNvPicPr>
          <p:nvPr/>
        </p:nvPicPr>
        <p:blipFill>
          <a:blip r:embed="rId2"/>
          <a:stretch>
            <a:fillRect/>
          </a:stretch>
        </p:blipFill>
        <p:spPr>
          <a:xfrm>
            <a:off x="286043" y="204617"/>
            <a:ext cx="11619914" cy="6288258"/>
          </a:xfrm>
          <a:prstGeom prst="rect">
            <a:avLst/>
          </a:prstGeom>
        </p:spPr>
      </p:pic>
    </p:spTree>
    <p:extLst>
      <p:ext uri="{BB962C8B-B14F-4D97-AF65-F5344CB8AC3E}">
        <p14:creationId xmlns:p14="http://schemas.microsoft.com/office/powerpoint/2010/main" val="652975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0076-789C-FECE-3933-4C20B05335C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18633AA-7CAC-B73E-665A-8EC54F698F29}"/>
              </a:ext>
            </a:extLst>
          </p:cNvPr>
          <p:cNvSpPr>
            <a:spLocks noGrp="1"/>
          </p:cNvSpPr>
          <p:nvPr>
            <p:ph idx="1"/>
          </p:nvPr>
        </p:nvSpPr>
        <p:spPr>
          <a:xfrm>
            <a:off x="838200" y="365125"/>
            <a:ext cx="10515600" cy="5811838"/>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Now let’s plot these logged odds so that we can see how the logged odds change over different PSA levels.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logged odds seem to follow a straight line. We can now fit a straight line to the data points.</a:t>
            </a:r>
          </a:p>
          <a:p>
            <a:endParaRPr lang="en-IN" dirty="0"/>
          </a:p>
        </p:txBody>
      </p:sp>
      <p:pic>
        <p:nvPicPr>
          <p:cNvPr id="5" name="Picture 4">
            <a:extLst>
              <a:ext uri="{FF2B5EF4-FFF2-40B4-BE49-F238E27FC236}">
                <a16:creationId xmlns:a16="http://schemas.microsoft.com/office/drawing/2014/main" id="{CCCDCFE7-C1AB-5B7E-D126-C5A0DE4E289A}"/>
              </a:ext>
            </a:extLst>
          </p:cNvPr>
          <p:cNvPicPr>
            <a:picLocks noChangeAspect="1"/>
          </p:cNvPicPr>
          <p:nvPr/>
        </p:nvPicPr>
        <p:blipFill>
          <a:blip r:embed="rId2"/>
          <a:stretch>
            <a:fillRect/>
          </a:stretch>
        </p:blipFill>
        <p:spPr>
          <a:xfrm>
            <a:off x="838200" y="681038"/>
            <a:ext cx="10204938" cy="4931972"/>
          </a:xfrm>
          <a:prstGeom prst="rect">
            <a:avLst/>
          </a:prstGeom>
        </p:spPr>
      </p:pic>
    </p:spTree>
    <p:extLst>
      <p:ext uri="{BB962C8B-B14F-4D97-AF65-F5344CB8AC3E}">
        <p14:creationId xmlns:p14="http://schemas.microsoft.com/office/powerpoint/2010/main" val="3637428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4BD8-2450-FC84-1768-F0BDC27B5BC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4333AD6-CAA4-1FD9-407C-58DA3B0BE6B3}"/>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Remember that we used the following equation to fit the logistic curve to the data, when the y-axis was expressed as a probability. </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802CDB-352B-73CA-6A28-6284393A9922}"/>
              </a:ext>
            </a:extLst>
          </p:cNvPr>
          <p:cNvPicPr>
            <a:picLocks noChangeAspect="1"/>
          </p:cNvPicPr>
          <p:nvPr/>
        </p:nvPicPr>
        <p:blipFill>
          <a:blip r:embed="rId2"/>
          <a:stretch>
            <a:fillRect/>
          </a:stretch>
        </p:blipFill>
        <p:spPr>
          <a:xfrm>
            <a:off x="984738" y="1111349"/>
            <a:ext cx="10677379" cy="5176910"/>
          </a:xfrm>
          <a:prstGeom prst="rect">
            <a:avLst/>
          </a:prstGeom>
        </p:spPr>
      </p:pic>
    </p:spTree>
    <p:extLst>
      <p:ext uri="{BB962C8B-B14F-4D97-AF65-F5344CB8AC3E}">
        <p14:creationId xmlns:p14="http://schemas.microsoft.com/office/powerpoint/2010/main" val="3967107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5CE1-3457-0C1E-DC35-DEE9625C934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3253F56-5EA4-6EC9-F72F-ADB274E42A44}"/>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Formula of Logit / In(Odds) =</a:t>
            </a:r>
          </a:p>
          <a:p>
            <a:r>
              <a:rPr lang="en-US" sz="1800" dirty="0">
                <a:latin typeface="Times New Roman" panose="02020603050405020304" pitchFamily="18" charset="0"/>
                <a:cs typeface="Times New Roman" panose="02020603050405020304" pitchFamily="18" charset="0"/>
              </a:rPr>
              <a:t>We can transform the equation so that the left-hand side is expressed as logged odds instead of probability. </a:t>
            </a:r>
          </a:p>
          <a:p>
            <a:pPr marL="0" indent="0">
              <a:buNone/>
            </a:pP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C1CB8A-7790-40CF-C1F5-A91CE1688BF5}"/>
              </a:ext>
            </a:extLst>
          </p:cNvPr>
          <p:cNvPicPr>
            <a:picLocks noChangeAspect="1"/>
          </p:cNvPicPr>
          <p:nvPr/>
        </p:nvPicPr>
        <p:blipFill rotWithShape="1">
          <a:blip r:embed="rId2"/>
          <a:srcRect l="44531" t="25000" r="-657" b="9527"/>
          <a:stretch/>
        </p:blipFill>
        <p:spPr>
          <a:xfrm>
            <a:off x="4045596" y="252583"/>
            <a:ext cx="1876901" cy="549275"/>
          </a:xfrm>
          <a:prstGeom prst="rect">
            <a:avLst/>
          </a:prstGeom>
        </p:spPr>
      </p:pic>
      <p:pic>
        <p:nvPicPr>
          <p:cNvPr id="7" name="Picture 6">
            <a:extLst>
              <a:ext uri="{FF2B5EF4-FFF2-40B4-BE49-F238E27FC236}">
                <a16:creationId xmlns:a16="http://schemas.microsoft.com/office/drawing/2014/main" id="{E17FA309-0F85-8D21-5AF6-A3D127A8B33D}"/>
              </a:ext>
            </a:extLst>
          </p:cNvPr>
          <p:cNvPicPr>
            <a:picLocks noChangeAspect="1"/>
          </p:cNvPicPr>
          <p:nvPr/>
        </p:nvPicPr>
        <p:blipFill>
          <a:blip r:embed="rId3"/>
          <a:stretch>
            <a:fillRect/>
          </a:stretch>
        </p:blipFill>
        <p:spPr>
          <a:xfrm>
            <a:off x="1195387" y="1294228"/>
            <a:ext cx="10158413" cy="4995277"/>
          </a:xfrm>
          <a:prstGeom prst="rect">
            <a:avLst/>
          </a:prstGeom>
        </p:spPr>
      </p:pic>
    </p:spTree>
    <p:extLst>
      <p:ext uri="{BB962C8B-B14F-4D97-AF65-F5344CB8AC3E}">
        <p14:creationId xmlns:p14="http://schemas.microsoft.com/office/powerpoint/2010/main" val="4061625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4429-146C-CC88-3B06-0B414D828E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C6791DB-55F3-3637-AB5D-319708A580DB}"/>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Suppose, I want to find, if the person with PSA level 3 is falling in 1(yes) category or 0(No) category via logit function. </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Solution:-In(odds)= -5.75+2.25(3) = </a:t>
            </a:r>
            <a:r>
              <a:rPr lang="en-IN" sz="1800" dirty="0">
                <a:latin typeface="Times New Roman" panose="02020603050405020304" pitchFamily="18" charset="0"/>
                <a:cs typeface="Times New Roman" panose="02020603050405020304" pitchFamily="18" charset="0"/>
              </a:rPr>
              <a:t>2.50</a:t>
            </a:r>
          </a:p>
          <a:p>
            <a:pPr marL="0" indent="0">
              <a:buNone/>
            </a:pPr>
            <a:r>
              <a:rPr lang="en-IN" sz="1800" dirty="0">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                                                                                               In(odds)=2.50; also known as Logit(p) = 2.50;</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In(2.50) </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4E7C30C-E3DC-3032-CA0D-A156D2B1E96D}"/>
              </a:ext>
            </a:extLst>
          </p:cNvPr>
          <p:cNvPicPr>
            <a:picLocks noChangeAspect="1"/>
          </p:cNvPicPr>
          <p:nvPr/>
        </p:nvPicPr>
        <p:blipFill rotWithShape="1">
          <a:blip r:embed="rId2"/>
          <a:srcRect l="-1441" r="41612"/>
          <a:stretch/>
        </p:blipFill>
        <p:spPr>
          <a:xfrm>
            <a:off x="196948" y="1027906"/>
            <a:ext cx="5772443" cy="5830094"/>
          </a:xfrm>
          <a:prstGeom prst="rect">
            <a:avLst/>
          </a:prstGeom>
        </p:spPr>
      </p:pic>
      <p:pic>
        <p:nvPicPr>
          <p:cNvPr id="9" name="Picture 8">
            <a:extLst>
              <a:ext uri="{FF2B5EF4-FFF2-40B4-BE49-F238E27FC236}">
                <a16:creationId xmlns:a16="http://schemas.microsoft.com/office/drawing/2014/main" id="{DD1F2884-4DF4-4B9E-FDA8-D3262708F462}"/>
              </a:ext>
            </a:extLst>
          </p:cNvPr>
          <p:cNvPicPr>
            <a:picLocks noChangeAspect="1"/>
          </p:cNvPicPr>
          <p:nvPr/>
        </p:nvPicPr>
        <p:blipFill>
          <a:blip r:embed="rId3"/>
          <a:stretch>
            <a:fillRect/>
          </a:stretch>
        </p:blipFill>
        <p:spPr>
          <a:xfrm>
            <a:off x="6222611" y="2982350"/>
            <a:ext cx="5969389" cy="3875649"/>
          </a:xfrm>
          <a:prstGeom prst="rect">
            <a:avLst/>
          </a:prstGeom>
        </p:spPr>
      </p:pic>
      <p:pic>
        <p:nvPicPr>
          <p:cNvPr id="11" name="Picture 10">
            <a:extLst>
              <a:ext uri="{FF2B5EF4-FFF2-40B4-BE49-F238E27FC236}">
                <a16:creationId xmlns:a16="http://schemas.microsoft.com/office/drawing/2014/main" id="{1513EC33-2239-F7FD-AB2A-6FE18BD94C2C}"/>
              </a:ext>
            </a:extLst>
          </p:cNvPr>
          <p:cNvPicPr>
            <a:picLocks noChangeAspect="1"/>
          </p:cNvPicPr>
          <p:nvPr/>
        </p:nvPicPr>
        <p:blipFill>
          <a:blip r:embed="rId4"/>
          <a:stretch>
            <a:fillRect/>
          </a:stretch>
        </p:blipFill>
        <p:spPr>
          <a:xfrm>
            <a:off x="8103431" y="5081075"/>
            <a:ext cx="4088569" cy="1657350"/>
          </a:xfrm>
          <a:prstGeom prst="rect">
            <a:avLst/>
          </a:prstGeom>
        </p:spPr>
      </p:pic>
    </p:spTree>
    <p:extLst>
      <p:ext uri="{BB962C8B-B14F-4D97-AF65-F5344CB8AC3E}">
        <p14:creationId xmlns:p14="http://schemas.microsoft.com/office/powerpoint/2010/main" val="2439769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8AE0-3D23-4F6D-A13E-2583788E5B4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4B6079D-62B6-8ACF-6A3F-FB7C8F218513}"/>
              </a:ext>
            </a:extLst>
          </p:cNvPr>
          <p:cNvSpPr>
            <a:spLocks noGrp="1"/>
          </p:cNvSpPr>
          <p:nvPr>
            <p:ph idx="1"/>
          </p:nvPr>
        </p:nvSpPr>
        <p:spPr>
          <a:xfrm>
            <a:off x="838200" y="365125"/>
            <a:ext cx="10515600" cy="5811838"/>
          </a:xfrm>
        </p:spPr>
        <p:txBody>
          <a:bodyPr>
            <a:normAutofit/>
          </a:bodyPr>
          <a:lstStyle/>
          <a:p>
            <a:r>
              <a:rPr lang="en-US" sz="1800" dirty="0">
                <a:latin typeface="Times New Roman" panose="02020603050405020304" pitchFamily="18" charset="0"/>
                <a:cs typeface="Times New Roman" panose="02020603050405020304" pitchFamily="18" charset="0"/>
              </a:rPr>
              <a:t>Now, the probability is 0.9, is it falling in ‘yes’ category or ‘no’ category.</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1CAD56-2485-945C-9CCD-6D664325E6DE}"/>
              </a:ext>
            </a:extLst>
          </p:cNvPr>
          <p:cNvPicPr>
            <a:picLocks noChangeAspect="1"/>
          </p:cNvPicPr>
          <p:nvPr/>
        </p:nvPicPr>
        <p:blipFill>
          <a:blip r:embed="rId2"/>
          <a:stretch>
            <a:fillRect/>
          </a:stretch>
        </p:blipFill>
        <p:spPr>
          <a:xfrm>
            <a:off x="1086509" y="681037"/>
            <a:ext cx="9140703" cy="5396206"/>
          </a:xfrm>
          <a:prstGeom prst="rect">
            <a:avLst/>
          </a:prstGeom>
        </p:spPr>
      </p:pic>
    </p:spTree>
    <p:extLst>
      <p:ext uri="{BB962C8B-B14F-4D97-AF65-F5344CB8AC3E}">
        <p14:creationId xmlns:p14="http://schemas.microsoft.com/office/powerpoint/2010/main" val="1375131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2518</TotalTime>
  <Words>4931</Words>
  <Application>Microsoft Office PowerPoint</Application>
  <PresentationFormat>Widescreen</PresentationFormat>
  <Paragraphs>623</Paragraphs>
  <Slides>134</Slides>
  <Notes>0</Notes>
  <HiddenSlides>0</HiddenSlides>
  <MMClips>0</MMClip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Office Theme</vt:lpstr>
      <vt:lpstr>Machine Learning</vt:lpstr>
      <vt:lpstr>Artificial Inteligence vs Machine Learning vs Deep Learning</vt:lpstr>
      <vt:lpstr>Artificial Inteligence vs Machine Learning vs Deep Learning</vt:lpstr>
      <vt:lpstr>Artificial Inteligence vs Machine Learning vs Deep Learning</vt:lpstr>
      <vt:lpstr>Difference between Artificial intelligence and Machine Learning.</vt:lpstr>
      <vt:lpstr>Machine Learning Vs Normal Algorithm</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Notes of Supervised, Unsupervised and Reinforcement Learning</vt:lpstr>
      <vt:lpstr> </vt:lpstr>
      <vt:lpstr>  </vt:lpstr>
      <vt:lpstr> </vt:lpstr>
      <vt:lpstr> </vt:lpstr>
      <vt:lpstr>Semi-Supervised Learning</vt:lpstr>
      <vt:lpstr>Semi-Supervised Learning</vt:lpstr>
      <vt:lpstr>Techniques Used in Semi-Supervised Learning:</vt:lpstr>
      <vt:lpstr>Techniques Used in Semi-Supervised Learning:</vt:lpstr>
      <vt:lpstr>Techniques Used in Semi-Supervised Learning:</vt:lpstr>
      <vt:lpstr>Techniques Used in Semi-Supervised Learning: </vt:lpstr>
      <vt:lpstr>3. Label Propagation</vt:lpstr>
      <vt:lpstr>3. Label Propagation</vt:lpstr>
      <vt:lpstr>Flow Chart of Semi-Supervised Learning</vt:lpstr>
      <vt:lpstr>Flow Chart of Semi-Supervised Learning (For Example)</vt:lpstr>
      <vt:lpstr>  </vt:lpstr>
      <vt:lpstr>Suppose, I got a new data and I don’t know in which group, the new data will belong to.</vt:lpstr>
      <vt:lpstr>Here comes the majority voting step:-</vt:lpstr>
      <vt:lpstr>Supervised Learning Algorithms</vt:lpstr>
      <vt:lpstr>When to use Classification and Regression?</vt:lpstr>
      <vt:lpstr>Supervised Learning (Classification):-</vt:lpstr>
      <vt:lpstr>Binary classifications:-   Note:- Logistic Regression and Support Vector Machines algorithms are natively designed for binary classifications. </vt:lpstr>
      <vt:lpstr>Multi-Class Classifications:-  Most of the binary classification algorithms can be also used for multi-class classification.</vt:lpstr>
      <vt:lpstr>But, suppose we are using an algorithm such as as logistic Regression that do not support multi-class classification by default.</vt:lpstr>
      <vt:lpstr> </vt:lpstr>
      <vt:lpstr>  </vt:lpstr>
      <vt:lpstr>Decision Tree (Supervised-Classification):-</vt:lpstr>
      <vt:lpstr> </vt:lpstr>
      <vt:lpstr>KNN (Supervised-Classification):-</vt:lpstr>
      <vt:lpstr> KNN (Supervised-Classification):-</vt:lpstr>
      <vt:lpstr>Support Vector Machines (Supervised-Classification):-</vt:lpstr>
      <vt:lpstr>Support Vector Machines (Supervised-Classification):-</vt:lpstr>
      <vt:lpstr>Support Vector Machines (Supervised-Classification):-</vt:lpstr>
      <vt:lpstr>Support Vector Machines (Supervised-Classification):-</vt:lpstr>
      <vt:lpstr>   </vt:lpstr>
      <vt:lpstr>Support Vector Machines (Supervised-Classification):-</vt:lpstr>
      <vt:lpstr>Support Vector Machines (Supervised-Classification):-</vt:lpstr>
      <vt:lpstr>   </vt:lpstr>
      <vt:lpstr>Support Vector Machines (Supervised-Classification):-</vt:lpstr>
      <vt:lpstr>    </vt:lpstr>
      <vt:lpstr>Support Vector Machines (Supervised-Classification):-</vt:lpstr>
      <vt:lpstr>Support Vector Machines (Supervised-Classification):-</vt:lpstr>
      <vt:lpstr>   </vt:lpstr>
      <vt:lpstr> </vt:lpstr>
      <vt:lpstr>Logistic regression (Supervised-Classification):-</vt:lpstr>
      <vt:lpstr>Logistic regression (Supervised-Classification):-</vt:lpstr>
      <vt:lpstr>  </vt:lpstr>
      <vt:lpstr>    </vt:lpstr>
      <vt:lpstr>    </vt:lpstr>
      <vt:lpstr>  </vt:lpstr>
      <vt:lpstr>   </vt:lpstr>
      <vt:lpstr>   </vt:lpstr>
      <vt:lpstr>  </vt:lpstr>
      <vt:lpstr>  </vt:lpstr>
      <vt:lpstr>  </vt:lpstr>
      <vt:lpstr>Now, we will use the following data set to see how the y-axis can be seen as a probability between 0 and 1. We will also see, how the s shaped curve fits in this example.</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Naïve Bayes (Supervised Classification):-</vt:lpstr>
      <vt:lpstr>  </vt:lpstr>
      <vt:lpstr> </vt:lpstr>
      <vt:lpstr>   </vt:lpstr>
      <vt:lpstr>Difference between Bayes' Theorem and Naïve Bayes</vt:lpstr>
      <vt:lpstr>Working of Naïve Bayes' Classifier: </vt:lpstr>
      <vt:lpstr>  </vt:lpstr>
      <vt:lpstr>  </vt:lpstr>
      <vt:lpstr>  </vt:lpstr>
      <vt:lpstr>Supervised Learning (Regression):-</vt:lpstr>
      <vt:lpstr>Support Vector Regression (Supervised-Regression):- </vt:lpstr>
      <vt:lpstr>Support Vector Regression (Supervised-Regression):-</vt:lpstr>
      <vt:lpstr>Support Vector Regression (Supervised-Regression):- </vt:lpstr>
      <vt:lpstr>Support Vector Regression (Supervised-Regression):-</vt:lpstr>
      <vt:lpstr>Lets see the same example of SVR in pictorial representation:-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Linear Regression (Supervised – Regression):-</vt:lpstr>
      <vt:lpstr>Polynomial Regression (Supervised – Regression):-</vt:lpstr>
      <vt:lpstr>Unsupervised Learning Algorithms</vt:lpstr>
      <vt:lpstr>K-Means Clustering (Unsupervised)</vt:lpstr>
      <vt:lpstr>K-Means Clustering (Unsupervised):-</vt:lpstr>
      <vt:lpstr>K-Means Clustering (Unsupervised):-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65</cp:revision>
  <dcterms:created xsi:type="dcterms:W3CDTF">2024-07-30T10:02:55Z</dcterms:created>
  <dcterms:modified xsi:type="dcterms:W3CDTF">2024-08-08T01:13:39Z</dcterms:modified>
</cp:coreProperties>
</file>